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395" r:id="rId2"/>
    <p:sldId id="412" r:id="rId3"/>
    <p:sldId id="376" r:id="rId4"/>
    <p:sldId id="335" r:id="rId5"/>
    <p:sldId id="336" r:id="rId6"/>
    <p:sldId id="337" r:id="rId7"/>
    <p:sldId id="358" r:id="rId8"/>
    <p:sldId id="338" r:id="rId9"/>
    <p:sldId id="359" r:id="rId10"/>
    <p:sldId id="371" r:id="rId11"/>
    <p:sldId id="398" r:id="rId12"/>
    <p:sldId id="383" r:id="rId13"/>
    <p:sldId id="380" r:id="rId14"/>
    <p:sldId id="382" r:id="rId15"/>
    <p:sldId id="386" r:id="rId16"/>
    <p:sldId id="384" r:id="rId17"/>
    <p:sldId id="366" r:id="rId18"/>
    <p:sldId id="391" r:id="rId19"/>
    <p:sldId id="413" r:id="rId20"/>
    <p:sldId id="361" r:id="rId21"/>
    <p:sldId id="388" r:id="rId22"/>
    <p:sldId id="389" r:id="rId23"/>
    <p:sldId id="342" r:id="rId24"/>
    <p:sldId id="400" r:id="rId25"/>
    <p:sldId id="393" r:id="rId26"/>
    <p:sldId id="403" r:id="rId27"/>
    <p:sldId id="404" r:id="rId28"/>
    <p:sldId id="405" r:id="rId29"/>
    <p:sldId id="407" r:id="rId30"/>
    <p:sldId id="414" r:id="rId31"/>
    <p:sldId id="411" r:id="rId32"/>
    <p:sldId id="402"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46DF1E-9B79-4135-8D2D-6D487CBE6790}">
          <p14:sldIdLst>
            <p14:sldId id="395"/>
            <p14:sldId id="412"/>
            <p14:sldId id="376"/>
          </p14:sldIdLst>
        </p14:section>
        <p14:section name="Introduction" id="{C5080953-4E75-41B8-B560-F2587A52BE90}">
          <p14:sldIdLst>
            <p14:sldId id="335"/>
            <p14:sldId id="336"/>
            <p14:sldId id="337"/>
            <p14:sldId id="358"/>
            <p14:sldId id="338"/>
          </p14:sldIdLst>
        </p14:section>
        <p14:section name="Analysis &amp; RE" id="{4094858B-1080-4AED-B33E-013412B0E4D2}">
          <p14:sldIdLst>
            <p14:sldId id="359"/>
            <p14:sldId id="371"/>
          </p14:sldIdLst>
        </p14:section>
        <p14:section name="Spoofing Attacks" id="{E2AD6299-F8CA-474E-8136-1C69621DAF36}">
          <p14:sldIdLst>
            <p14:sldId id="398"/>
            <p14:sldId id="383"/>
            <p14:sldId id="380"/>
            <p14:sldId id="382"/>
            <p14:sldId id="386"/>
            <p14:sldId id="384"/>
            <p14:sldId id="366"/>
            <p14:sldId id="391"/>
            <p14:sldId id="413"/>
            <p14:sldId id="361"/>
            <p14:sldId id="388"/>
            <p14:sldId id="389"/>
            <p14:sldId id="342"/>
          </p14:sldIdLst>
        </p14:section>
        <p14:section name="Replay Attacks" id="{6B8493EE-4213-424E-A596-557C6BF42BF8}">
          <p14:sldIdLst>
            <p14:sldId id="400"/>
            <p14:sldId id="393"/>
            <p14:sldId id="403"/>
            <p14:sldId id="404"/>
            <p14:sldId id="405"/>
            <p14:sldId id="407"/>
          </p14:sldIdLst>
        </p14:section>
        <p14:section name="Discussion" id="{668FCE06-7AD4-455B-91A4-9BF1251BAE89}">
          <p14:sldIdLst>
            <p14:sldId id="414"/>
            <p14:sldId id="411"/>
            <p14:sldId id="4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1" clrIdx="0">
    <p:extLst/>
  </p:cmAuthor>
  <p:cmAuthor id="2" name="Shachar Room" initials="SR" lastIdx="7" clrIdx="1">
    <p:extLst/>
  </p:cmAuthor>
  <p:cmAuthor id="3" name="Chanan" initials="SR" lastIdx="12" clrIdx="2">
    <p:extLst/>
  </p:cmAuthor>
  <p:cmAuthor id="4" name="Robin" initials="R" lastIdx="76" clrIdx="3">
    <p:extLst/>
  </p:cmAuthor>
  <p:cmAuthor id="5" name="Administrator" initials="A" lastIdx="3" clrIdx="4">
    <p:extLst/>
  </p:cmAuthor>
  <p:cmAuthor id="6" name="רובין לוי-סטיבנסון" initials="רל" lastIdx="7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62" autoAdjust="0"/>
    <p:restoredTop sz="84817" autoAdjust="0"/>
  </p:normalViewPr>
  <p:slideViewPr>
    <p:cSldViewPr snapToGrid="0">
      <p:cViewPr varScale="1">
        <p:scale>
          <a:sx n="69" d="100"/>
          <a:sy n="69" d="100"/>
        </p:scale>
        <p:origin x="704" y="44"/>
      </p:cViewPr>
      <p:guideLst>
        <p:guide orient="horz" pos="2160"/>
        <p:guide pos="3840"/>
      </p:guideLst>
    </p:cSldViewPr>
  </p:slideViewPr>
  <p:outlineViewPr>
    <p:cViewPr>
      <p:scale>
        <a:sx n="33" d="100"/>
        <a:sy n="33" d="100"/>
      </p:scale>
      <p:origin x="0" y="-7896"/>
    </p:cViewPr>
  </p:outlineViewPr>
  <p:notesTextViewPr>
    <p:cViewPr>
      <p:scale>
        <a:sx n="1" d="1"/>
        <a:sy n="1" d="1"/>
      </p:scale>
      <p:origin x="0" y="0"/>
    </p:cViewPr>
  </p:notesTextViewPr>
  <p:sorterViewPr>
    <p:cViewPr>
      <p:scale>
        <a:sx n="200" d="100"/>
        <a:sy n="200" d="100"/>
      </p:scale>
      <p:origin x="0" y="-454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4FBA8FF-9FF7-4ACD-A7A0-444D80AE1D98}" type="datetimeFigureOut">
              <a:rPr lang="he-IL" smtClean="0"/>
              <a:t>י"א/אלול/תשע"ח</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9BBB41A-2D8E-4F92-87B3-0AADC1C7494D}" type="slidenum">
              <a:rPr lang="he-IL" smtClean="0"/>
              <a:t>‹#›</a:t>
            </a:fld>
            <a:endParaRPr lang="he-IL" dirty="0"/>
          </a:p>
        </p:txBody>
      </p:sp>
    </p:spTree>
    <p:extLst>
      <p:ext uri="{BB962C8B-B14F-4D97-AF65-F5344CB8AC3E}">
        <p14:creationId xmlns:p14="http://schemas.microsoft.com/office/powerpoint/2010/main" val="18100487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D29069A9-F67F-4278-91EB-6154A344158C}" type="slidenum">
              <a:rPr lang="he-IL" smtClean="0"/>
              <a:t>1</a:t>
            </a:fld>
            <a:endParaRPr lang="he-IL" dirty="0"/>
          </a:p>
        </p:txBody>
      </p:sp>
    </p:spTree>
    <p:extLst>
      <p:ext uri="{BB962C8B-B14F-4D97-AF65-F5344CB8AC3E}">
        <p14:creationId xmlns:p14="http://schemas.microsoft.com/office/powerpoint/2010/main" val="287748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10</a:t>
            </a:fld>
            <a:endParaRPr lang="he-IL" dirty="0"/>
          </a:p>
        </p:txBody>
      </p:sp>
    </p:spTree>
    <p:extLst>
      <p:ext uri="{BB962C8B-B14F-4D97-AF65-F5344CB8AC3E}">
        <p14:creationId xmlns:p14="http://schemas.microsoft.com/office/powerpoint/2010/main" val="386401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11</a:t>
            </a:fld>
            <a:endParaRPr lang="he-IL" dirty="0"/>
          </a:p>
        </p:txBody>
      </p:sp>
    </p:spTree>
    <p:extLst>
      <p:ext uri="{BB962C8B-B14F-4D97-AF65-F5344CB8AC3E}">
        <p14:creationId xmlns:p14="http://schemas.microsoft.com/office/powerpoint/2010/main" val="244768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12</a:t>
            </a:fld>
            <a:endParaRPr lang="he-IL" dirty="0"/>
          </a:p>
        </p:txBody>
      </p:sp>
    </p:spTree>
    <p:extLst>
      <p:ext uri="{BB962C8B-B14F-4D97-AF65-F5344CB8AC3E}">
        <p14:creationId xmlns:p14="http://schemas.microsoft.com/office/powerpoint/2010/main" val="425953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9F91E7BA-7611-48E6-A127-CE823A6B6424}" type="slidenum">
              <a:rPr lang="he-IL" smtClean="0"/>
              <a:t>18</a:t>
            </a:fld>
            <a:endParaRPr lang="he-IL" dirty="0"/>
          </a:p>
        </p:txBody>
      </p:sp>
    </p:spTree>
    <p:extLst>
      <p:ext uri="{BB962C8B-B14F-4D97-AF65-F5344CB8AC3E}">
        <p14:creationId xmlns:p14="http://schemas.microsoft.com/office/powerpoint/2010/main" val="352530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9F91E7BA-7611-48E6-A127-CE823A6B6424}" type="slidenum">
              <a:rPr lang="he-IL" smtClean="0"/>
              <a:t>19</a:t>
            </a:fld>
            <a:endParaRPr lang="he-IL" dirty="0"/>
          </a:p>
        </p:txBody>
      </p:sp>
    </p:spTree>
    <p:extLst>
      <p:ext uri="{BB962C8B-B14F-4D97-AF65-F5344CB8AC3E}">
        <p14:creationId xmlns:p14="http://schemas.microsoft.com/office/powerpoint/2010/main" val="406287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20</a:t>
            </a:fld>
            <a:endParaRPr lang="he-IL" dirty="0"/>
          </a:p>
        </p:txBody>
      </p:sp>
    </p:spTree>
    <p:extLst>
      <p:ext uri="{BB962C8B-B14F-4D97-AF65-F5344CB8AC3E}">
        <p14:creationId xmlns:p14="http://schemas.microsoft.com/office/powerpoint/2010/main" val="45634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9F91E7BA-7611-48E6-A127-CE823A6B6424}" type="slidenum">
              <a:rPr lang="he-IL" smtClean="0"/>
              <a:t>23</a:t>
            </a:fld>
            <a:endParaRPr lang="he-IL" dirty="0"/>
          </a:p>
        </p:txBody>
      </p:sp>
    </p:spTree>
    <p:extLst>
      <p:ext uri="{BB962C8B-B14F-4D97-AF65-F5344CB8AC3E}">
        <p14:creationId xmlns:p14="http://schemas.microsoft.com/office/powerpoint/2010/main" val="363271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EA9425B-5829-4AFF-BFD7-EFB6B1B0BCBA}"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0480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25</a:t>
            </a:fld>
            <a:endParaRPr lang="he-IL" dirty="0"/>
          </a:p>
        </p:txBody>
      </p:sp>
    </p:spTree>
    <p:extLst>
      <p:ext uri="{BB962C8B-B14F-4D97-AF65-F5344CB8AC3E}">
        <p14:creationId xmlns:p14="http://schemas.microsoft.com/office/powerpoint/2010/main" val="918206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26</a:t>
            </a:fld>
            <a:endParaRPr lang="he-IL" dirty="0"/>
          </a:p>
        </p:txBody>
      </p:sp>
    </p:spTree>
    <p:extLst>
      <p:ext uri="{BB962C8B-B14F-4D97-AF65-F5344CB8AC3E}">
        <p14:creationId xmlns:p14="http://schemas.microsoft.com/office/powerpoint/2010/main" val="110016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2</a:t>
            </a:fld>
            <a:endParaRPr lang="he-IL"/>
          </a:p>
        </p:txBody>
      </p:sp>
    </p:spTree>
    <p:extLst>
      <p:ext uri="{BB962C8B-B14F-4D97-AF65-F5344CB8AC3E}">
        <p14:creationId xmlns:p14="http://schemas.microsoft.com/office/powerpoint/2010/main" val="4145835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9F91E7BA-7611-48E6-A127-CE823A6B6424}" type="slidenum">
              <a:rPr lang="he-IL" smtClean="0"/>
              <a:t>27</a:t>
            </a:fld>
            <a:endParaRPr lang="he-IL" dirty="0"/>
          </a:p>
        </p:txBody>
      </p:sp>
    </p:spTree>
    <p:extLst>
      <p:ext uri="{BB962C8B-B14F-4D97-AF65-F5344CB8AC3E}">
        <p14:creationId xmlns:p14="http://schemas.microsoft.com/office/powerpoint/2010/main" val="423571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28</a:t>
            </a:fld>
            <a:endParaRPr lang="he-IL" dirty="0"/>
          </a:p>
        </p:txBody>
      </p:sp>
    </p:spTree>
    <p:extLst>
      <p:ext uri="{BB962C8B-B14F-4D97-AF65-F5344CB8AC3E}">
        <p14:creationId xmlns:p14="http://schemas.microsoft.com/office/powerpoint/2010/main" val="2399556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9F91E7BA-7611-48E6-A127-CE823A6B6424}" type="slidenum">
              <a:rPr lang="he-IL" smtClean="0"/>
              <a:t>29</a:t>
            </a:fld>
            <a:endParaRPr lang="he-IL" dirty="0"/>
          </a:p>
        </p:txBody>
      </p:sp>
    </p:spTree>
    <p:extLst>
      <p:ext uri="{BB962C8B-B14F-4D97-AF65-F5344CB8AC3E}">
        <p14:creationId xmlns:p14="http://schemas.microsoft.com/office/powerpoint/2010/main" val="1066640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30</a:t>
            </a:fld>
            <a:endParaRPr lang="he-IL" dirty="0"/>
          </a:p>
        </p:txBody>
      </p:sp>
    </p:spTree>
    <p:extLst>
      <p:ext uri="{BB962C8B-B14F-4D97-AF65-F5344CB8AC3E}">
        <p14:creationId xmlns:p14="http://schemas.microsoft.com/office/powerpoint/2010/main" val="3821721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32</a:t>
            </a:fld>
            <a:endParaRPr lang="he-IL" dirty="0"/>
          </a:p>
        </p:txBody>
      </p:sp>
    </p:spTree>
    <p:extLst>
      <p:ext uri="{BB962C8B-B14F-4D97-AF65-F5344CB8AC3E}">
        <p14:creationId xmlns:p14="http://schemas.microsoft.com/office/powerpoint/2010/main" val="85242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3</a:t>
            </a:fld>
            <a:endParaRPr lang="he-IL" dirty="0"/>
          </a:p>
        </p:txBody>
      </p:sp>
    </p:spTree>
    <p:extLst>
      <p:ext uri="{BB962C8B-B14F-4D97-AF65-F5344CB8AC3E}">
        <p14:creationId xmlns:p14="http://schemas.microsoft.com/office/powerpoint/2010/main" val="114544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4</a:t>
            </a:fld>
            <a:endParaRPr lang="he-IL" dirty="0"/>
          </a:p>
        </p:txBody>
      </p:sp>
    </p:spTree>
    <p:extLst>
      <p:ext uri="{BB962C8B-B14F-4D97-AF65-F5344CB8AC3E}">
        <p14:creationId xmlns:p14="http://schemas.microsoft.com/office/powerpoint/2010/main" val="21368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5</a:t>
            </a:fld>
            <a:endParaRPr lang="he-IL" dirty="0"/>
          </a:p>
        </p:txBody>
      </p:sp>
    </p:spTree>
    <p:extLst>
      <p:ext uri="{BB962C8B-B14F-4D97-AF65-F5344CB8AC3E}">
        <p14:creationId xmlns:p14="http://schemas.microsoft.com/office/powerpoint/2010/main" val="70308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6</a:t>
            </a:fld>
            <a:endParaRPr lang="he-IL" dirty="0"/>
          </a:p>
        </p:txBody>
      </p:sp>
    </p:spTree>
    <p:extLst>
      <p:ext uri="{BB962C8B-B14F-4D97-AF65-F5344CB8AC3E}">
        <p14:creationId xmlns:p14="http://schemas.microsoft.com/office/powerpoint/2010/main" val="424366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7</a:t>
            </a:fld>
            <a:endParaRPr lang="he-IL" dirty="0"/>
          </a:p>
        </p:txBody>
      </p:sp>
    </p:spTree>
    <p:extLst>
      <p:ext uri="{BB962C8B-B14F-4D97-AF65-F5344CB8AC3E}">
        <p14:creationId xmlns:p14="http://schemas.microsoft.com/office/powerpoint/2010/main" val="24723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8</a:t>
            </a:fld>
            <a:endParaRPr lang="he-IL" dirty="0"/>
          </a:p>
        </p:txBody>
      </p:sp>
    </p:spTree>
    <p:extLst>
      <p:ext uri="{BB962C8B-B14F-4D97-AF65-F5344CB8AC3E}">
        <p14:creationId xmlns:p14="http://schemas.microsoft.com/office/powerpoint/2010/main" val="413624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EA9425B-5829-4AFF-BFD7-EFB6B1B0BCBA}" type="slidenum">
              <a:rPr lang="he-IL" smtClean="0"/>
              <a:t>9</a:t>
            </a:fld>
            <a:endParaRPr lang="he-IL" dirty="0"/>
          </a:p>
        </p:txBody>
      </p:sp>
    </p:spTree>
    <p:extLst>
      <p:ext uri="{BB962C8B-B14F-4D97-AF65-F5344CB8AC3E}">
        <p14:creationId xmlns:p14="http://schemas.microsoft.com/office/powerpoint/2010/main" val="325315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E64668-D7B6-408A-93AD-09706313E44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80541B30-80BC-4201-A342-1A61DED4D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52DEB2B-AB0B-430D-9319-A58BC94D2653}"/>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5" name="מציין מיקום של כותרת תחתונה 4">
            <a:extLst>
              <a:ext uri="{FF2B5EF4-FFF2-40B4-BE49-F238E27FC236}">
                <a16:creationId xmlns:a16="http://schemas.microsoft.com/office/drawing/2014/main" id="{E8126BC5-4FB9-45A5-B264-1C2D55FD584E}"/>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CAA149E8-D277-4F80-8A30-F707BEB9F546}"/>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55263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522CA5-0634-462C-939C-9B385BA0E98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4AD5F77-BFF3-464E-8A57-0CAE670A16CC}"/>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8E20439-ACC9-4C77-A52B-9766EA491071}"/>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5" name="מציין מיקום של כותרת תחתונה 4">
            <a:extLst>
              <a:ext uri="{FF2B5EF4-FFF2-40B4-BE49-F238E27FC236}">
                <a16:creationId xmlns:a16="http://schemas.microsoft.com/office/drawing/2014/main" id="{6B278E6A-E1D1-4F12-AF5A-069327BDA70D}"/>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4EAE989B-FA27-4F0F-8A1D-B5A1883B97A8}"/>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422506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EAE0D7A-B87E-4C3F-80BF-4B613031754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791E737-E202-491F-851D-AD247024AB4D}"/>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A6D65E0-E9E5-440E-BAB7-5B1EF3534AE9}"/>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5" name="מציין מיקום של כותרת תחתונה 4">
            <a:extLst>
              <a:ext uri="{FF2B5EF4-FFF2-40B4-BE49-F238E27FC236}">
                <a16:creationId xmlns:a16="http://schemas.microsoft.com/office/drawing/2014/main" id="{E805F015-CE2B-48CD-8B72-EDB8E27B3861}"/>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9708FAE7-2BE5-499F-971A-0BE60E6EC9A9}"/>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318214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DB4BB4-FC67-43B1-8891-CD7142E841A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B027141-7C82-47B1-AD82-9B2070AB2A9C}"/>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B65BC24-F3D1-455E-B6DA-3A0129BA336B}"/>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5" name="מציין מיקום של כותרת תחתונה 4">
            <a:extLst>
              <a:ext uri="{FF2B5EF4-FFF2-40B4-BE49-F238E27FC236}">
                <a16:creationId xmlns:a16="http://schemas.microsoft.com/office/drawing/2014/main" id="{37338677-649D-474A-A28E-D09EE9A4E55D}"/>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138FE2D4-CB59-45FD-B815-0F49E31A772D}"/>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23929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BD21CF-828F-4423-8034-3B1C246E11F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77FDA05-98DC-40B2-8CE1-4D2EB4498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3DA20F83-1383-4215-AEA5-F20EFFB759DB}"/>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5" name="מציין מיקום של כותרת תחתונה 4">
            <a:extLst>
              <a:ext uri="{FF2B5EF4-FFF2-40B4-BE49-F238E27FC236}">
                <a16:creationId xmlns:a16="http://schemas.microsoft.com/office/drawing/2014/main" id="{35280176-DD56-4519-9CB3-DCF08E161D24}"/>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B3A49386-2011-4F2C-BFFD-E9BE85F3FEB0}"/>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239880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613CDF-82FB-4C8D-B1C3-EF2A7AAB9E0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A6509D7-A0A4-48B1-9A28-0873621089A6}"/>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0608DBCE-1D8C-4C55-8E8F-F624184789E8}"/>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A71EE91-1C1F-4388-B6A6-95212D1C1F6F}"/>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6" name="מציין מיקום של כותרת תחתונה 5">
            <a:extLst>
              <a:ext uri="{FF2B5EF4-FFF2-40B4-BE49-F238E27FC236}">
                <a16:creationId xmlns:a16="http://schemas.microsoft.com/office/drawing/2014/main" id="{9987D630-380F-4E5F-B75B-CF270D0E294C}"/>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632C4685-F9C1-457C-851F-E52480A79D7A}"/>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221327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744498-A3DD-4433-A968-50C870D028B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744C437-FDA3-4882-8445-0EFB5228F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4C59E7BC-1B63-4802-AAF7-7B0DBF7E4F09}"/>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A65A225-B410-4F8D-B51A-5D3083EE0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F5C0BD8C-A8D5-4975-BBB3-61F0044DBB26}"/>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DC67448-6E24-4C6B-8E3C-9270AE36A277}"/>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8" name="מציין מיקום של כותרת תחתונה 7">
            <a:extLst>
              <a:ext uri="{FF2B5EF4-FFF2-40B4-BE49-F238E27FC236}">
                <a16:creationId xmlns:a16="http://schemas.microsoft.com/office/drawing/2014/main" id="{FAFCC9F6-A036-4C85-AA8E-E6DB06209A13}"/>
              </a:ext>
            </a:extLst>
          </p:cNvPr>
          <p:cNvSpPr>
            <a:spLocks noGrp="1"/>
          </p:cNvSpPr>
          <p:nvPr>
            <p:ph type="ftr" sz="quarter" idx="11"/>
          </p:nvPr>
        </p:nvSpPr>
        <p:spPr/>
        <p:txBody>
          <a:bodyPr/>
          <a:lstStyle/>
          <a:p>
            <a:endParaRPr lang="he-IL" dirty="0"/>
          </a:p>
        </p:txBody>
      </p:sp>
      <p:sp>
        <p:nvSpPr>
          <p:cNvPr id="9" name="מציין מיקום של מספר שקופית 8">
            <a:extLst>
              <a:ext uri="{FF2B5EF4-FFF2-40B4-BE49-F238E27FC236}">
                <a16:creationId xmlns:a16="http://schemas.microsoft.com/office/drawing/2014/main" id="{8C1C2F10-7438-4021-9C96-50A6A2BB1BBF}"/>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406811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FFC641-61B3-4D95-97F9-357B12E7897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B5F0168-AA75-4AB8-903D-44EFE50FA151}"/>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4" name="מציין מיקום של כותרת תחתונה 3">
            <a:extLst>
              <a:ext uri="{FF2B5EF4-FFF2-40B4-BE49-F238E27FC236}">
                <a16:creationId xmlns:a16="http://schemas.microsoft.com/office/drawing/2014/main" id="{2096EE5E-F740-4369-A8B1-8727C77BD61D}"/>
              </a:ext>
            </a:extLst>
          </p:cNvPr>
          <p:cNvSpPr>
            <a:spLocks noGrp="1"/>
          </p:cNvSpPr>
          <p:nvPr>
            <p:ph type="ftr" sz="quarter" idx="11"/>
          </p:nvPr>
        </p:nvSpPr>
        <p:spPr/>
        <p:txBody>
          <a:bodyPr/>
          <a:lstStyle/>
          <a:p>
            <a:endParaRPr lang="he-IL" dirty="0"/>
          </a:p>
        </p:txBody>
      </p:sp>
      <p:sp>
        <p:nvSpPr>
          <p:cNvPr id="5" name="מציין מיקום של מספר שקופית 4">
            <a:extLst>
              <a:ext uri="{FF2B5EF4-FFF2-40B4-BE49-F238E27FC236}">
                <a16:creationId xmlns:a16="http://schemas.microsoft.com/office/drawing/2014/main" id="{1377A042-087A-44AA-98B9-404D7371C8A0}"/>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262244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B035937-14B4-40BB-808C-E429B479F14F}"/>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3" name="מציין מיקום של כותרת תחתונה 2">
            <a:extLst>
              <a:ext uri="{FF2B5EF4-FFF2-40B4-BE49-F238E27FC236}">
                <a16:creationId xmlns:a16="http://schemas.microsoft.com/office/drawing/2014/main" id="{A1D65942-823C-4D2D-A8A3-97BA1C468290}"/>
              </a:ext>
            </a:extLst>
          </p:cNvPr>
          <p:cNvSpPr>
            <a:spLocks noGrp="1"/>
          </p:cNvSpPr>
          <p:nvPr>
            <p:ph type="ftr" sz="quarter" idx="1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7D108E76-6AF5-4860-9942-1F5B57B8B585}"/>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111769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425035-3606-465B-9D2E-6A2BE660F2C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9F91A48-7590-4E85-9D06-2F43EC319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74928D6-ACCA-4B4B-9F5F-702E63EB6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25F163D7-BD78-4FF5-BB42-4915CED7B1A6}"/>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6" name="מציין מיקום של כותרת תחתונה 5">
            <a:extLst>
              <a:ext uri="{FF2B5EF4-FFF2-40B4-BE49-F238E27FC236}">
                <a16:creationId xmlns:a16="http://schemas.microsoft.com/office/drawing/2014/main" id="{45AD643D-5B93-4D90-860A-A84DCFAADC50}"/>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7DA0642B-9DED-4DBB-A639-36934DD5E27D}"/>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70122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A1E29F-F0F3-4175-BAF5-9F25DE68EB8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B00C587-4907-445F-B3CF-BBC41DAFB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a:extLst>
              <a:ext uri="{FF2B5EF4-FFF2-40B4-BE49-F238E27FC236}">
                <a16:creationId xmlns:a16="http://schemas.microsoft.com/office/drawing/2014/main" id="{9F75215E-2C98-49F6-8441-1463D11CA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263A8C0F-014F-4DDA-8C00-ADFFE192DEE9}"/>
              </a:ext>
            </a:extLst>
          </p:cNvPr>
          <p:cNvSpPr>
            <a:spLocks noGrp="1"/>
          </p:cNvSpPr>
          <p:nvPr>
            <p:ph type="dt" sz="half" idx="10"/>
          </p:nvPr>
        </p:nvSpPr>
        <p:spPr/>
        <p:txBody>
          <a:bodyPr/>
          <a:lstStyle/>
          <a:p>
            <a:fld id="{3A4B908E-DA68-4B49-B3E5-193D1CD68C24}" type="datetimeFigureOut">
              <a:rPr lang="he-IL" smtClean="0"/>
              <a:t>י"א/אלול/תשע"ח</a:t>
            </a:fld>
            <a:endParaRPr lang="he-IL" dirty="0"/>
          </a:p>
        </p:txBody>
      </p:sp>
      <p:sp>
        <p:nvSpPr>
          <p:cNvPr id="6" name="מציין מיקום של כותרת תחתונה 5">
            <a:extLst>
              <a:ext uri="{FF2B5EF4-FFF2-40B4-BE49-F238E27FC236}">
                <a16:creationId xmlns:a16="http://schemas.microsoft.com/office/drawing/2014/main" id="{3AB5877E-4D17-42CD-8C4C-1B9E40C2EC72}"/>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5F60DD24-B4DF-4669-901B-2207EFA0795D}"/>
              </a:ext>
            </a:extLst>
          </p:cNvPr>
          <p:cNvSpPr>
            <a:spLocks noGrp="1"/>
          </p:cNvSpPr>
          <p:nvPr>
            <p:ph type="sldNum" sz="quarter" idx="12"/>
          </p:nvPr>
        </p:nvSpPr>
        <p:spPr/>
        <p:txBody>
          <a:bodyPr/>
          <a:lstStyle/>
          <a:p>
            <a:fld id="{52E7F4D0-0EEC-435B-90C5-B99366EEDF65}" type="slidenum">
              <a:rPr lang="he-IL" smtClean="0"/>
              <a:t>‹#›</a:t>
            </a:fld>
            <a:endParaRPr lang="he-IL" dirty="0"/>
          </a:p>
        </p:txBody>
      </p:sp>
    </p:spTree>
    <p:extLst>
      <p:ext uri="{BB962C8B-B14F-4D97-AF65-F5344CB8AC3E}">
        <p14:creationId xmlns:p14="http://schemas.microsoft.com/office/powerpoint/2010/main" val="68631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D2F24A7-498B-4860-A059-55CD9B762A0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EDE1DE0-8B09-4842-B294-994834888F7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77ACC94-8395-4ED4-8025-2820D9B9C46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4B908E-DA68-4B49-B3E5-193D1CD68C24}" type="datetimeFigureOut">
              <a:rPr lang="he-IL" smtClean="0"/>
              <a:t>י"א/אלול/תשע"ח</a:t>
            </a:fld>
            <a:endParaRPr lang="he-IL" dirty="0"/>
          </a:p>
        </p:txBody>
      </p:sp>
      <p:sp>
        <p:nvSpPr>
          <p:cNvPr id="5" name="מציין מיקום של כותרת תחתונה 4">
            <a:extLst>
              <a:ext uri="{FF2B5EF4-FFF2-40B4-BE49-F238E27FC236}">
                <a16:creationId xmlns:a16="http://schemas.microsoft.com/office/drawing/2014/main" id="{71886C40-3A03-4D2E-93FF-18DA14F96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a:extLst>
              <a:ext uri="{FF2B5EF4-FFF2-40B4-BE49-F238E27FC236}">
                <a16:creationId xmlns:a16="http://schemas.microsoft.com/office/drawing/2014/main" id="{224CF48A-EAC1-4F06-A511-3F3433E5F94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2E7F4D0-0EEC-435B-90C5-B99366EEDF65}" type="slidenum">
              <a:rPr lang="he-IL" smtClean="0"/>
              <a:t>‹#›</a:t>
            </a:fld>
            <a:endParaRPr lang="he-IL" dirty="0"/>
          </a:p>
        </p:txBody>
      </p:sp>
    </p:spTree>
    <p:extLst>
      <p:ext uri="{BB962C8B-B14F-4D97-AF65-F5344CB8AC3E}">
        <p14:creationId xmlns:p14="http://schemas.microsoft.com/office/powerpoint/2010/main" val="844753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jp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hyperlink" Target="https://www.linkedin.com/company/deutsche-telekom-innovation-labs-bgu/" TargetMode="External"/><Relationship Id="rId13"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hyperlink" Target="https://tlabs.bgu.ac.il/yuval/" TargetMode="External"/><Relationship Id="rId12"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in.bgu.ac.il/en/engn/sise/Pages/default.aspx" TargetMode="External"/><Relationship Id="rId11" Type="http://schemas.openxmlformats.org/officeDocument/2006/relationships/image" Target="../media/image8.jpeg"/><Relationship Id="rId5" Type="http://schemas.openxmlformats.org/officeDocument/2006/relationships/hyperlink" Target="https://twitter.com/ben_nassi" TargetMode="External"/><Relationship Id="rId10" Type="http://schemas.openxmlformats.org/officeDocument/2006/relationships/hyperlink" Target="https://www.linkedin.com/in/asaf-shabtai-91854a51/" TargetMode="External"/><Relationship Id="rId4" Type="http://schemas.openxmlformats.org/officeDocument/2006/relationships/image" Target="../media/image7.jpeg"/><Relationship Id="rId9" Type="http://schemas.openxmlformats.org/officeDocument/2006/relationships/hyperlink" Target="https://cyber.bgu.ac.il/" TargetMode="Externa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hyperlink" Target="https://www.amazon.com/BlueSpray-BSC16i-Wireless-Sprinkler-Controller/dp/B00E7VN672" TargetMode="External"/><Relationship Id="rId3" Type="http://schemas.openxmlformats.org/officeDocument/2006/relationships/image" Target="../media/image29.png"/><Relationship Id="rId7" Type="http://schemas.openxmlformats.org/officeDocument/2006/relationships/hyperlink" Target="http://www.rainmachin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amazon.com/Controller-Generation-Compatible-WaterSense-Irrigation/dp/B0147B3HM0" TargetMode="External"/><Relationship Id="rId5" Type="http://schemas.openxmlformats.org/officeDocument/2006/relationships/image" Target="../media/image31.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754" y="4871249"/>
            <a:ext cx="3873945" cy="1146892"/>
          </a:xfrm>
          <a:prstGeom prst="rect">
            <a:avLst/>
          </a:prstGeom>
        </p:spPr>
      </p:pic>
      <p:sp>
        <p:nvSpPr>
          <p:cNvPr id="6" name="כותרת 1">
            <a:extLst>
              <a:ext uri="{FF2B5EF4-FFF2-40B4-BE49-F238E27FC236}">
                <a16:creationId xmlns:a16="http://schemas.microsoft.com/office/drawing/2014/main" id="{4D0E23F3-0F3A-40EF-94BF-E1168504F398}"/>
              </a:ext>
            </a:extLst>
          </p:cNvPr>
          <p:cNvSpPr>
            <a:spLocks noGrp="1"/>
          </p:cNvSpPr>
          <p:nvPr>
            <p:ph type="ctrTitle"/>
          </p:nvPr>
        </p:nvSpPr>
        <p:spPr>
          <a:xfrm>
            <a:off x="1524000" y="893135"/>
            <a:ext cx="9144000" cy="4769956"/>
          </a:xfrm>
        </p:spPr>
        <p:txBody>
          <a:bodyPr>
            <a:normAutofit fontScale="90000"/>
          </a:bodyPr>
          <a:lstStyle/>
          <a:p>
            <a:r>
              <a:rPr lang="en-US" sz="6700" b="1" dirty="0"/>
              <a:t>Attacking Smart Irrigation Systems </a:t>
            </a:r>
            <a:r>
              <a:rPr lang="en-US" b="1" dirty="0" smtClean="0"/>
              <a:t/>
            </a:r>
            <a:br>
              <a:rPr lang="en-US" b="1" dirty="0" smtClean="0"/>
            </a:br>
            <a:r>
              <a:rPr lang="en-US" sz="4800" b="1" dirty="0"/>
              <a:t/>
            </a:r>
            <a:br>
              <a:rPr lang="en-US" sz="4800" b="1" dirty="0"/>
            </a:br>
            <a:r>
              <a:rPr lang="en-US" sz="4800" b="1" dirty="0" err="1" smtClean="0"/>
              <a:t>IoT</a:t>
            </a:r>
            <a:r>
              <a:rPr lang="en-US" sz="4800" b="1" dirty="0" smtClean="0"/>
              <a:t> Village @ </a:t>
            </a:r>
            <a:r>
              <a:rPr lang="en-US" sz="4800" b="1" dirty="0" err="1" smtClean="0"/>
              <a:t>DefCon</a:t>
            </a:r>
            <a:r>
              <a:rPr lang="en-US" sz="4800" b="1" dirty="0" smtClean="0"/>
              <a:t> 26</a:t>
            </a:r>
            <a:r>
              <a:rPr lang="en-US" sz="4800" b="1" dirty="0"/>
              <a:t/>
            </a:r>
            <a:br>
              <a:rPr lang="en-US" sz="4800" b="1" dirty="0"/>
            </a:br>
            <a:r>
              <a:rPr lang="en-US" sz="4800" b="1" dirty="0"/>
              <a:t/>
            </a:r>
            <a:br>
              <a:rPr lang="en-US" sz="4800" b="1" dirty="0"/>
            </a:br>
            <a:r>
              <a:rPr lang="en-US" sz="4800" b="1" dirty="0" smtClean="0"/>
              <a:t>11/08/2018</a:t>
            </a:r>
            <a:r>
              <a:rPr lang="en-US" b="1" dirty="0"/>
              <a:t/>
            </a:r>
            <a:br>
              <a:rPr lang="en-US" b="1" dirty="0"/>
            </a:br>
            <a:endParaRPr lang="he-IL" b="1"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5281" y="5908996"/>
            <a:ext cx="1813230" cy="884150"/>
          </a:xfrm>
          <a:prstGeom prst="rect">
            <a:avLst/>
          </a:prstGeom>
        </p:spPr>
      </p:pic>
      <p:pic>
        <p:nvPicPr>
          <p:cNvPr id="1026" name="Picture 2" descr="Responsiv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6960" y="5211056"/>
            <a:ext cx="2962595" cy="740649"/>
          </a:xfrm>
          <a:prstGeom prst="rect">
            <a:avLst/>
          </a:prstGeom>
          <a:solidFill>
            <a:schemeClr val="tx1"/>
          </a:solidFill>
        </p:spPr>
      </p:pic>
      <p:pic>
        <p:nvPicPr>
          <p:cNvPr id="1030" name="Picture 6" descr="DEF CON Speaking Schedul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19422"/>
          <a:stretch/>
        </p:blipFill>
        <p:spPr bwMode="auto">
          <a:xfrm>
            <a:off x="1746959" y="6127024"/>
            <a:ext cx="2962595" cy="6763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66963" y="6194760"/>
            <a:ext cx="1506491" cy="415498"/>
          </a:xfrm>
          <a:prstGeom prst="rect">
            <a:avLst/>
          </a:prstGeom>
          <a:noFill/>
        </p:spPr>
        <p:txBody>
          <a:bodyPr wrap="square" rtlCol="0">
            <a:spAutoFit/>
          </a:bodyPr>
          <a:lstStyle/>
          <a:p>
            <a:pPr algn="l" rtl="0"/>
            <a:r>
              <a:rPr lang="sv-SE" sz="1050" dirty="0"/>
              <a:t>Fujitsu System </a:t>
            </a:r>
            <a:r>
              <a:rPr lang="sv-SE" sz="1050" dirty="0" smtClean="0"/>
              <a:t>Integration Laboratories</a:t>
            </a:r>
            <a:endParaRPr lang="en-US" sz="1050" dirty="0"/>
          </a:p>
        </p:txBody>
      </p:sp>
    </p:spTree>
    <p:extLst>
      <p:ext uri="{BB962C8B-B14F-4D97-AF65-F5344CB8AC3E}">
        <p14:creationId xmlns:p14="http://schemas.microsoft.com/office/powerpoint/2010/main" val="83977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Reverse Engineering</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7079987" cy="4351338"/>
          </a:xfrm>
        </p:spPr>
        <p:txBody>
          <a:bodyPr>
            <a:normAutofit lnSpcReduction="10000"/>
          </a:bodyPr>
          <a:lstStyle/>
          <a:p>
            <a:pPr marL="514350" indent="-514350" algn="l" rtl="0">
              <a:buFont typeface="+mj-lt"/>
              <a:buAutoNum type="arabicPeriod"/>
            </a:pPr>
            <a:r>
              <a:rPr lang="en-GB" sz="3200" b="0" u="sng" dirty="0" smtClean="0"/>
              <a:t>Extracting Firmware</a:t>
            </a:r>
          </a:p>
          <a:p>
            <a:pPr lvl="1" algn="l" rtl="0"/>
            <a:r>
              <a:rPr lang="en-GB" dirty="0" smtClean="0"/>
              <a:t>GreenIQ  - </a:t>
            </a:r>
            <a:r>
              <a:rPr lang="en-GB" dirty="0"/>
              <a:t>W</a:t>
            </a:r>
            <a:r>
              <a:rPr lang="en-GB" b="0" dirty="0" smtClean="0"/>
              <a:t>e downloaded the firmware from its </a:t>
            </a:r>
            <a:r>
              <a:rPr lang="en-GB" dirty="0" smtClean="0"/>
              <a:t>microcontroller’s </a:t>
            </a:r>
            <a:r>
              <a:rPr lang="en-GB" b="0" dirty="0" smtClean="0"/>
              <a:t>(Raspberry Pi 2) SD card to our computer</a:t>
            </a:r>
            <a:r>
              <a:rPr lang="he-IL" b="0" dirty="0" smtClean="0"/>
              <a:t> </a:t>
            </a:r>
            <a:r>
              <a:rPr lang="en-US" b="0" dirty="0" smtClean="0"/>
              <a:t>using an SD card reader</a:t>
            </a:r>
            <a:r>
              <a:rPr lang="en-GB" b="0" dirty="0" smtClean="0"/>
              <a:t>.</a:t>
            </a:r>
          </a:p>
          <a:p>
            <a:pPr lvl="1" algn="l" rtl="0"/>
            <a:r>
              <a:rPr lang="en-GB" dirty="0" smtClean="0"/>
              <a:t>RainMachine  </a:t>
            </a:r>
            <a:r>
              <a:rPr lang="en-GB" dirty="0"/>
              <a:t>- We downloaded the firmware </a:t>
            </a:r>
            <a:r>
              <a:rPr lang="en-GB" dirty="0" smtClean="0"/>
              <a:t>(using UART) to a USB cable</a:t>
            </a:r>
            <a:r>
              <a:rPr lang="he-IL" dirty="0" smtClean="0"/>
              <a:t>.</a:t>
            </a:r>
            <a:endParaRPr lang="en-GB" dirty="0"/>
          </a:p>
          <a:p>
            <a:pPr marL="514350" indent="-514350" algn="l" rtl="0">
              <a:buFont typeface="+mj-lt"/>
              <a:buAutoNum type="arabicPeriod" startAt="2"/>
            </a:pPr>
            <a:r>
              <a:rPr lang="en-GB" sz="3200" u="sng" dirty="0" smtClean="0"/>
              <a:t>Analysis - Capturing Network Traffic Using Wireshark</a:t>
            </a:r>
          </a:p>
          <a:p>
            <a:pPr lvl="1" algn="l" rtl="0"/>
            <a:r>
              <a:rPr lang="en-GB" sz="2800" dirty="0" smtClean="0"/>
              <a:t>GreenIQ</a:t>
            </a:r>
          </a:p>
          <a:p>
            <a:pPr lvl="1" algn="l" rtl="0"/>
            <a:r>
              <a:rPr lang="en-GB" sz="2800" dirty="0" smtClean="0"/>
              <a:t>RainMachine</a:t>
            </a:r>
          </a:p>
          <a:p>
            <a:pPr lvl="1" algn="l" rtl="0"/>
            <a:r>
              <a:rPr lang="en-GB" sz="2800" dirty="0" smtClean="0"/>
              <a:t>BlueSpray</a:t>
            </a:r>
            <a:endParaRPr lang="en-GB" dirty="0"/>
          </a:p>
          <a:p>
            <a:pPr marL="457200" lvl="1" indent="0" algn="l" rtl="0">
              <a:buNone/>
            </a:pPr>
            <a:endParaRPr lang="en-GB" sz="2800" dirty="0" smtClean="0"/>
          </a:p>
          <a:p>
            <a:pPr marL="457200" lvl="1" indent="0" algn="l" rtl="0">
              <a:buNone/>
            </a:pPr>
            <a:endParaRPr lang="en-GB" sz="2800" dirty="0"/>
          </a:p>
          <a:p>
            <a:pPr lvl="1" algn="l" rtl="0"/>
            <a:endParaRPr lang="en-GB" sz="2800" b="0" dirty="0" smtClean="0"/>
          </a:p>
          <a:p>
            <a:pPr lvl="1" algn="l" rtl="0"/>
            <a:endParaRPr lang="en-GB" sz="2800" dirty="0"/>
          </a:p>
        </p:txBody>
      </p:sp>
      <p:pic>
        <p:nvPicPr>
          <p:cNvPr id="3" name="Picture 2"/>
          <p:cNvPicPr>
            <a:picLocks noChangeAspect="1"/>
          </p:cNvPicPr>
          <p:nvPr/>
        </p:nvPicPr>
        <p:blipFill>
          <a:blip r:embed="rId3"/>
          <a:stretch>
            <a:fillRect/>
          </a:stretch>
        </p:blipFill>
        <p:spPr>
          <a:xfrm>
            <a:off x="7918187" y="1825625"/>
            <a:ext cx="3944006" cy="3314266"/>
          </a:xfrm>
          <a:prstGeom prst="rect">
            <a:avLst/>
          </a:prstGeom>
        </p:spPr>
      </p:pic>
      <p:sp>
        <p:nvSpPr>
          <p:cNvPr id="16" name="TextBox 15"/>
          <p:cNvSpPr txBox="1"/>
          <p:nvPr/>
        </p:nvSpPr>
        <p:spPr>
          <a:xfrm>
            <a:off x="8268101" y="5274828"/>
            <a:ext cx="2723950" cy="646331"/>
          </a:xfrm>
          <a:prstGeom prst="rect">
            <a:avLst/>
          </a:prstGeom>
          <a:noFill/>
        </p:spPr>
        <p:txBody>
          <a:bodyPr wrap="square" rtlCol="0">
            <a:spAutoFit/>
          </a:bodyPr>
          <a:lstStyle/>
          <a:p>
            <a:pPr algn="ctr"/>
            <a:r>
              <a:rPr lang="en-US" dirty="0" smtClean="0"/>
              <a:t>(a) RainMachine, (b) GreenIQ, (c) BlueSpray</a:t>
            </a:r>
            <a:endParaRPr lang="en-US" dirty="0"/>
          </a:p>
        </p:txBody>
      </p:sp>
    </p:spTree>
    <p:extLst>
      <p:ext uri="{BB962C8B-B14F-4D97-AF65-F5344CB8AC3E}">
        <p14:creationId xmlns:p14="http://schemas.microsoft.com/office/powerpoint/2010/main" val="2273149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Spoofing Attacks</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lnSpcReduction="10000"/>
          </a:bodyPr>
          <a:lstStyle/>
          <a:p>
            <a:pPr marL="457200" lvl="1" indent="0" algn="l" rtl="0">
              <a:buNone/>
            </a:pPr>
            <a:r>
              <a:rPr lang="en-US" b="1" dirty="0" smtClean="0"/>
              <a:t>Spoofing Attack</a:t>
            </a:r>
            <a:r>
              <a:rPr lang="en-US" dirty="0"/>
              <a:t> </a:t>
            </a:r>
            <a:r>
              <a:rPr lang="en-US" dirty="0" smtClean="0"/>
              <a:t>(definition) - a </a:t>
            </a:r>
            <a:r>
              <a:rPr lang="en-US" dirty="0"/>
              <a:t>situation in which a person or program successfully masquerades as another by falsifying data, </a:t>
            </a:r>
            <a:r>
              <a:rPr lang="en-US" dirty="0" smtClean="0"/>
              <a:t>in order to </a:t>
            </a:r>
            <a:r>
              <a:rPr lang="en-US" dirty="0"/>
              <a:t>gain </a:t>
            </a:r>
            <a:r>
              <a:rPr lang="en-US" dirty="0" smtClean="0"/>
              <a:t>illegitimate advantage.</a:t>
            </a:r>
            <a:endParaRPr lang="en-US" sz="2800" u="sng" dirty="0" smtClean="0"/>
          </a:p>
          <a:p>
            <a:pPr marL="457200" lvl="1" indent="0" algn="l" rtl="0">
              <a:buNone/>
            </a:pPr>
            <a:endParaRPr lang="en-US" sz="2800" u="sng" dirty="0"/>
          </a:p>
          <a:p>
            <a:pPr marL="457200" lvl="1" indent="0" algn="l" rtl="0">
              <a:buNone/>
            </a:pPr>
            <a:r>
              <a:rPr lang="en-US" sz="2800" u="sng" dirty="0" smtClean="0"/>
              <a:t>Purpose</a:t>
            </a:r>
          </a:p>
          <a:p>
            <a:pPr marL="457200" lvl="1" indent="0" algn="l" rtl="0">
              <a:buNone/>
            </a:pPr>
            <a:r>
              <a:rPr lang="en-US" sz="2800" dirty="0" smtClean="0"/>
              <a:t>To change the input of a </a:t>
            </a:r>
            <a:r>
              <a:rPr lang="en-US" sz="2800" dirty="0"/>
              <a:t>smart irrigation </a:t>
            </a:r>
            <a:r>
              <a:rPr lang="en-US" sz="2800" dirty="0" smtClean="0"/>
              <a:t>system in order to water according to the attacker's wishes. </a:t>
            </a:r>
          </a:p>
          <a:p>
            <a:pPr marL="457200" lvl="1" indent="0" algn="l" rtl="0">
              <a:buNone/>
            </a:pPr>
            <a:endParaRPr lang="he-IL" sz="2800" dirty="0" smtClean="0"/>
          </a:p>
          <a:p>
            <a:pPr marL="457200" lvl="1" indent="0" algn="l" rtl="0">
              <a:buNone/>
            </a:pPr>
            <a:r>
              <a:rPr lang="en-US" sz="2800" u="sng" dirty="0" smtClean="0"/>
              <a:t>Execution</a:t>
            </a:r>
          </a:p>
          <a:p>
            <a:pPr marL="457200" lvl="1" indent="0" algn="l" rtl="0">
              <a:buNone/>
            </a:pPr>
            <a:r>
              <a:rPr lang="en-US" sz="2800" dirty="0" smtClean="0"/>
              <a:t>By </a:t>
            </a:r>
            <a:r>
              <a:rPr lang="en-US" sz="2800" dirty="0"/>
              <a:t>performing MITM </a:t>
            </a:r>
            <a:r>
              <a:rPr lang="en-US" sz="2800" dirty="0" smtClean="0"/>
              <a:t>attacks using a </a:t>
            </a:r>
            <a:r>
              <a:rPr lang="en-US" sz="2800" dirty="0"/>
              <a:t>bot </a:t>
            </a:r>
            <a:r>
              <a:rPr lang="en-US" sz="2800" dirty="0" smtClean="0"/>
              <a:t>running </a:t>
            </a:r>
            <a:r>
              <a:rPr lang="en-US" sz="2800" dirty="0"/>
              <a:t>on </a:t>
            </a:r>
            <a:r>
              <a:rPr lang="en-US" sz="2800" dirty="0" smtClean="0"/>
              <a:t>a compromised </a:t>
            </a:r>
            <a:r>
              <a:rPr lang="en-US" sz="2800" dirty="0"/>
              <a:t>device that is connected to the same </a:t>
            </a:r>
            <a:r>
              <a:rPr lang="en-US" sz="2800" dirty="0" smtClean="0"/>
              <a:t>LAN.</a:t>
            </a:r>
            <a:endParaRPr lang="en-GB" sz="2800" dirty="0" smtClean="0"/>
          </a:p>
        </p:txBody>
      </p:sp>
    </p:spTree>
    <p:extLst>
      <p:ext uri="{BB962C8B-B14F-4D97-AF65-F5344CB8AC3E}">
        <p14:creationId xmlns:p14="http://schemas.microsoft.com/office/powerpoint/2010/main" val="3624891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US" b="1" dirty="0"/>
              <a:t>Spoofing </a:t>
            </a:r>
            <a:r>
              <a:rPr lang="en-US" b="1" dirty="0" smtClean="0"/>
              <a:t>Smart Irrigation System Configuration</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7545636" cy="4351338"/>
          </a:xfrm>
        </p:spPr>
        <p:txBody>
          <a:bodyPr>
            <a:normAutofit/>
          </a:bodyPr>
          <a:lstStyle/>
          <a:p>
            <a:pPr lvl="1" algn="l" rtl="0"/>
            <a:r>
              <a:rPr lang="en-GB" sz="2800" b="0" dirty="0" smtClean="0"/>
              <a:t>A</a:t>
            </a:r>
            <a:r>
              <a:rPr lang="he-IL" sz="2800" b="0" dirty="0" smtClean="0"/>
              <a:t> </a:t>
            </a:r>
            <a:r>
              <a:rPr lang="en-GB" sz="2800" b="0" dirty="0" smtClean="0"/>
              <a:t>dedicated cloud server </a:t>
            </a:r>
            <a:r>
              <a:rPr lang="en-GB" sz="2800" dirty="0" smtClean="0"/>
              <a:t>is </a:t>
            </a:r>
            <a:r>
              <a:rPr lang="en-GB" sz="2800" b="0" dirty="0" smtClean="0"/>
              <a:t>used to provide C&amp;C communication between a </a:t>
            </a:r>
            <a:r>
              <a:rPr lang="en-GB" sz="2800" dirty="0" smtClean="0"/>
              <a:t>device (e.g., smartphone)</a:t>
            </a:r>
            <a:r>
              <a:rPr lang="en-GB" sz="2800" b="0" dirty="0" smtClean="0"/>
              <a:t> and GreenIQ.</a:t>
            </a:r>
          </a:p>
          <a:p>
            <a:pPr lvl="1" algn="l" rtl="0"/>
            <a:endParaRPr lang="en-GB" sz="2800" dirty="0"/>
          </a:p>
          <a:p>
            <a:pPr lvl="1" algn="l" rtl="0"/>
            <a:endParaRPr lang="en-GB" sz="2800" b="0" dirty="0" smtClean="0"/>
          </a:p>
          <a:p>
            <a:pPr lvl="1" algn="l" rtl="0"/>
            <a:endParaRPr lang="en-GB" sz="2800" dirty="0"/>
          </a:p>
          <a:p>
            <a:pPr lvl="1" algn="l" rtl="0"/>
            <a:endParaRPr lang="en-GB" sz="2800" b="0" dirty="0" smtClean="0"/>
          </a:p>
          <a:p>
            <a:pPr marL="457200" lvl="1" indent="0" algn="l" rtl="0">
              <a:buNone/>
            </a:pPr>
            <a:endParaRPr lang="en-GB" sz="2800" dirty="0" smtClean="0"/>
          </a:p>
          <a:p>
            <a:pPr lvl="1" algn="l" rtl="0"/>
            <a:r>
              <a:rPr lang="en-GB" sz="2800" dirty="0"/>
              <a:t>A</a:t>
            </a:r>
            <a:r>
              <a:rPr lang="en-GB" sz="2800" dirty="0" smtClean="0"/>
              <a:t> session between GreenIQ and the cloud server </a:t>
            </a:r>
            <a:r>
              <a:rPr lang="en-GB" sz="2800" dirty="0"/>
              <a:t>is </a:t>
            </a:r>
            <a:r>
              <a:rPr lang="en-GB" sz="2800" dirty="0" smtClean="0"/>
              <a:t>initiated </a:t>
            </a:r>
            <a:r>
              <a:rPr lang="en-GB" sz="2800" dirty="0"/>
              <a:t>every </a:t>
            </a:r>
            <a:r>
              <a:rPr lang="en-GB" sz="2800" dirty="0" smtClean="0"/>
              <a:t>minute. </a:t>
            </a:r>
            <a:endParaRPr lang="en-GB" sz="2800" dirty="0"/>
          </a:p>
        </p:txBody>
      </p:sp>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552" y="3633609"/>
            <a:ext cx="1571625" cy="1571625"/>
          </a:xfrm>
          <a:prstGeom prst="rect">
            <a:avLst/>
          </a:prstGeom>
        </p:spPr>
      </p:pic>
      <p:pic>
        <p:nvPicPr>
          <p:cNvPr id="12" name="Picture 11"/>
          <p:cNvPicPr>
            <a:picLocks noChangeAspect="1"/>
          </p:cNvPicPr>
          <p:nvPr/>
        </p:nvPicPr>
        <p:blipFill>
          <a:blip r:embed="rId4"/>
          <a:stretch>
            <a:fillRect/>
          </a:stretch>
        </p:blipFill>
        <p:spPr>
          <a:xfrm>
            <a:off x="5636227" y="3739776"/>
            <a:ext cx="1945905" cy="1354570"/>
          </a:xfrm>
          <a:prstGeom prst="rect">
            <a:avLst/>
          </a:prstGeom>
        </p:spPr>
      </p:pic>
      <p:pic>
        <p:nvPicPr>
          <p:cNvPr id="19" name="Picture 18"/>
          <p:cNvPicPr>
            <a:picLocks noChangeAspect="1"/>
          </p:cNvPicPr>
          <p:nvPr/>
        </p:nvPicPr>
        <p:blipFill rotWithShape="1">
          <a:blip r:embed="rId5"/>
          <a:srcRect l="3052" b="1189"/>
          <a:stretch/>
        </p:blipFill>
        <p:spPr>
          <a:xfrm>
            <a:off x="10148462" y="2376205"/>
            <a:ext cx="997685" cy="2022764"/>
          </a:xfrm>
          <a:prstGeom prst="rect">
            <a:avLst/>
          </a:prstGeom>
        </p:spPr>
      </p:pic>
      <p:pic>
        <p:nvPicPr>
          <p:cNvPr id="20" name="Picture 19"/>
          <p:cNvPicPr>
            <a:picLocks noChangeAspect="1"/>
          </p:cNvPicPr>
          <p:nvPr/>
        </p:nvPicPr>
        <p:blipFill rotWithShape="1">
          <a:blip r:embed="rId6"/>
          <a:srcRect r="3677"/>
          <a:stretch/>
        </p:blipFill>
        <p:spPr>
          <a:xfrm>
            <a:off x="10617432" y="2388236"/>
            <a:ext cx="977115" cy="2028825"/>
          </a:xfrm>
          <a:prstGeom prst="rect">
            <a:avLst/>
          </a:prstGeom>
        </p:spPr>
      </p:pic>
      <p:cxnSp>
        <p:nvCxnSpPr>
          <p:cNvPr id="21" name="Straight Connector 20"/>
          <p:cNvCxnSpPr>
            <a:stCxn id="11" idx="3"/>
            <a:endCxn id="12" idx="1"/>
          </p:cNvCxnSpPr>
          <p:nvPr/>
        </p:nvCxnSpPr>
        <p:spPr>
          <a:xfrm flipV="1">
            <a:off x="3243177" y="4417061"/>
            <a:ext cx="2393050" cy="2361"/>
          </a:xfrm>
          <a:prstGeom prst="line">
            <a:avLst/>
          </a:prstGeom>
          <a:ln w="57150"/>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849211" y="4035029"/>
            <a:ext cx="1180981" cy="369332"/>
          </a:xfrm>
          <a:prstGeom prst="rect">
            <a:avLst/>
          </a:prstGeom>
          <a:noFill/>
        </p:spPr>
        <p:txBody>
          <a:bodyPr wrap="square" rtlCol="1">
            <a:spAutoFit/>
          </a:bodyPr>
          <a:lstStyle/>
          <a:p>
            <a:pPr algn="ctr"/>
            <a:r>
              <a:rPr lang="en-US" b="1" dirty="0" smtClean="0"/>
              <a:t>HTTP</a:t>
            </a:r>
            <a:endParaRPr lang="he-IL" b="1" dirty="0"/>
          </a:p>
        </p:txBody>
      </p:sp>
      <p:cxnSp>
        <p:nvCxnSpPr>
          <p:cNvPr id="23" name="Straight Connector 22"/>
          <p:cNvCxnSpPr>
            <a:stCxn id="12" idx="3"/>
            <a:endCxn id="19" idx="1"/>
          </p:cNvCxnSpPr>
          <p:nvPr/>
        </p:nvCxnSpPr>
        <p:spPr>
          <a:xfrm flipV="1">
            <a:off x="7582132" y="3387587"/>
            <a:ext cx="2566330" cy="1029474"/>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p:cNvSpPr txBox="1"/>
          <p:nvPr/>
        </p:nvSpPr>
        <p:spPr>
          <a:xfrm rot="2336993">
            <a:off x="8347056" y="4939645"/>
            <a:ext cx="1180981" cy="369332"/>
          </a:xfrm>
          <a:prstGeom prst="rect">
            <a:avLst/>
          </a:prstGeom>
          <a:noFill/>
        </p:spPr>
        <p:txBody>
          <a:bodyPr wrap="square" rtlCol="1">
            <a:spAutoFit/>
          </a:bodyPr>
          <a:lstStyle/>
          <a:p>
            <a:pPr algn="ctr"/>
            <a:r>
              <a:rPr lang="en-US" b="1" dirty="0" smtClean="0"/>
              <a:t>HTTPS</a:t>
            </a:r>
            <a:endParaRPr lang="he-IL" b="1" dirty="0"/>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t="35487"/>
          <a:stretch/>
        </p:blipFill>
        <p:spPr>
          <a:xfrm>
            <a:off x="9576447" y="5396336"/>
            <a:ext cx="2400877" cy="1367433"/>
          </a:xfrm>
          <a:prstGeom prst="rect">
            <a:avLst/>
          </a:prstGeom>
        </p:spPr>
      </p:pic>
      <p:cxnSp>
        <p:nvCxnSpPr>
          <p:cNvPr id="28" name="Straight Connector 27"/>
          <p:cNvCxnSpPr>
            <a:stCxn id="12" idx="3"/>
            <a:endCxn id="27" idx="1"/>
          </p:cNvCxnSpPr>
          <p:nvPr/>
        </p:nvCxnSpPr>
        <p:spPr>
          <a:xfrm>
            <a:off x="7582132" y="4417061"/>
            <a:ext cx="1994315" cy="1662992"/>
          </a:xfrm>
          <a:prstGeom prst="line">
            <a:avLst/>
          </a:prstGeom>
          <a:ln w="57150"/>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0191328">
            <a:off x="8257142" y="3445737"/>
            <a:ext cx="1180981" cy="369332"/>
          </a:xfrm>
          <a:prstGeom prst="rect">
            <a:avLst/>
          </a:prstGeom>
          <a:noFill/>
        </p:spPr>
        <p:txBody>
          <a:bodyPr wrap="square" rtlCol="1">
            <a:spAutoFit/>
          </a:bodyPr>
          <a:lstStyle/>
          <a:p>
            <a:pPr algn="ctr"/>
            <a:r>
              <a:rPr lang="en-US" b="1" dirty="0" smtClean="0"/>
              <a:t>HTTPS</a:t>
            </a:r>
            <a:endParaRPr lang="he-IL" b="1" dirty="0"/>
          </a:p>
        </p:txBody>
      </p:sp>
    </p:spTree>
    <p:extLst>
      <p:ext uri="{BB962C8B-B14F-4D97-AF65-F5344CB8AC3E}">
        <p14:creationId xmlns:p14="http://schemas.microsoft.com/office/powerpoint/2010/main" val="441198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Vulnerability Description</a:t>
            </a:r>
            <a:endParaRPr lang="he-IL" b="1" dirty="0"/>
          </a:p>
        </p:txBody>
      </p:sp>
      <p:sp>
        <p:nvSpPr>
          <p:cNvPr id="7" name="מציין מיקום תוכן 3">
            <a:extLst>
              <a:ext uri="{FF2B5EF4-FFF2-40B4-BE49-F238E27FC236}">
                <a16:creationId xmlns:a16="http://schemas.microsoft.com/office/drawing/2014/main" id="{3C235863-6803-4507-BA21-C7ED53DBD330}"/>
              </a:ext>
            </a:extLst>
          </p:cNvPr>
          <p:cNvSpPr txBox="1">
            <a:spLocks/>
          </p:cNvSpPr>
          <p:nvPr/>
        </p:nvSpPr>
        <p:spPr>
          <a:xfrm>
            <a:off x="332395" y="1339273"/>
            <a:ext cx="11163996" cy="551872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r>
              <a:rPr lang="en-GB" sz="2000" dirty="0" smtClean="0"/>
              <a:t>GreenIQ sends an HTTP ping to the cloud server every minute, which is followed by an HTTP response with the timestamp of the last time the user changed the watering plan</a:t>
            </a:r>
            <a:r>
              <a:rPr lang="en-GB" sz="2000" dirty="0"/>
              <a:t>. </a:t>
            </a:r>
          </a:p>
          <a:p>
            <a:pPr lvl="1" algn="l" rtl="0"/>
            <a:r>
              <a:rPr lang="en-GB" sz="2000" dirty="0"/>
              <a:t>If the </a:t>
            </a:r>
            <a:r>
              <a:rPr lang="en-GB" sz="2000" dirty="0" smtClean="0"/>
              <a:t>timestamp </a:t>
            </a:r>
            <a:r>
              <a:rPr lang="en-GB" sz="2000" dirty="0"/>
              <a:t>received doesn't match </a:t>
            </a:r>
            <a:r>
              <a:rPr lang="en-GB" sz="2000" dirty="0" smtClean="0"/>
              <a:t>the one that is stored on GreenIQ (as a result of a user update), GreenIQ sends another HTTP </a:t>
            </a:r>
            <a:r>
              <a:rPr lang="en-GB" sz="2000" dirty="0"/>
              <a:t>request </a:t>
            </a:r>
            <a:r>
              <a:rPr lang="en-GB" sz="2000" dirty="0" smtClean="0"/>
              <a:t>for the new watering plan, which is followed by an HTTP response sent from the cloud server.</a:t>
            </a:r>
            <a:endParaRPr lang="en-GB" sz="2000" dirty="0"/>
          </a:p>
          <a:p>
            <a:pPr marL="457200" lvl="1" indent="0" algn="l" rtl="0">
              <a:buNone/>
            </a:pPr>
            <a:endParaRPr lang="en-GB" u="sng" dirty="0" smtClean="0"/>
          </a:p>
          <a:p>
            <a:pPr marL="457200" lvl="1" indent="0" algn="l" rtl="0">
              <a:buNone/>
            </a:pPr>
            <a:endParaRPr lang="en-GB" dirty="0" smtClean="0"/>
          </a:p>
        </p:txBody>
      </p:sp>
      <p:pic>
        <p:nvPicPr>
          <p:cNvPr id="4" name="Picture 3"/>
          <p:cNvPicPr>
            <a:picLocks noChangeAspect="1"/>
          </p:cNvPicPr>
          <p:nvPr/>
        </p:nvPicPr>
        <p:blipFill>
          <a:blip r:embed="rId2"/>
          <a:stretch>
            <a:fillRect/>
          </a:stretch>
        </p:blipFill>
        <p:spPr>
          <a:xfrm>
            <a:off x="838200" y="2664836"/>
            <a:ext cx="10736878" cy="4193164"/>
          </a:xfrm>
          <a:prstGeom prst="rect">
            <a:avLst/>
          </a:prstGeom>
        </p:spPr>
      </p:pic>
    </p:spTree>
    <p:extLst>
      <p:ext uri="{BB962C8B-B14F-4D97-AF65-F5344CB8AC3E}">
        <p14:creationId xmlns:p14="http://schemas.microsoft.com/office/powerpoint/2010/main" val="386422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Vulnerability Description</a:t>
            </a:r>
            <a:endParaRPr lang="he-IL" b="1" dirty="0"/>
          </a:p>
        </p:txBody>
      </p:sp>
      <p:sp>
        <p:nvSpPr>
          <p:cNvPr id="7" name="מציין מיקום תוכן 3">
            <a:extLst>
              <a:ext uri="{FF2B5EF4-FFF2-40B4-BE49-F238E27FC236}">
                <a16:creationId xmlns:a16="http://schemas.microsoft.com/office/drawing/2014/main" id="{3C235863-6803-4507-BA21-C7ED53DBD330}"/>
              </a:ext>
            </a:extLst>
          </p:cNvPr>
          <p:cNvSpPr txBox="1">
            <a:spLocks/>
          </p:cNvSpPr>
          <p:nvPr/>
        </p:nvSpPr>
        <p:spPr>
          <a:xfrm>
            <a:off x="293210" y="2784918"/>
            <a:ext cx="5119299" cy="163257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buNone/>
            </a:pPr>
            <a:r>
              <a:rPr lang="en-GB" u="sng" dirty="0" smtClean="0">
                <a:solidFill>
                  <a:srgbClr val="FF0000"/>
                </a:solidFill>
              </a:rPr>
              <a:t>Request</a:t>
            </a:r>
          </a:p>
          <a:p>
            <a:pPr marL="457200" lvl="1" indent="0" algn="l" rtl="0">
              <a:buNone/>
            </a:pPr>
            <a:r>
              <a:rPr lang="en-US" dirty="0" smtClean="0">
                <a:solidFill>
                  <a:srgbClr val="FF0000"/>
                </a:solidFill>
              </a:rPr>
              <a:t>GreenIQ sends </a:t>
            </a:r>
            <a:r>
              <a:rPr lang="en-US" dirty="0">
                <a:solidFill>
                  <a:srgbClr val="FF0000"/>
                </a:solidFill>
              </a:rPr>
              <a:t>a ping </a:t>
            </a:r>
            <a:r>
              <a:rPr lang="en-US" dirty="0" smtClean="0">
                <a:solidFill>
                  <a:srgbClr val="FF0000"/>
                </a:solidFill>
              </a:rPr>
              <a:t>every minute with its device ID.</a:t>
            </a:r>
            <a:endParaRPr lang="en-GB" dirty="0">
              <a:solidFill>
                <a:srgbClr val="FF0000"/>
              </a:solidFill>
            </a:endParaRPr>
          </a:p>
        </p:txBody>
      </p:sp>
      <p:sp>
        <p:nvSpPr>
          <p:cNvPr id="32" name="מציין מיקום תוכן 3">
            <a:extLst>
              <a:ext uri="{FF2B5EF4-FFF2-40B4-BE49-F238E27FC236}">
                <a16:creationId xmlns:a16="http://schemas.microsoft.com/office/drawing/2014/main" id="{3C235863-6803-4507-BA21-C7ED53DBD330}"/>
              </a:ext>
            </a:extLst>
          </p:cNvPr>
          <p:cNvSpPr txBox="1">
            <a:spLocks/>
          </p:cNvSpPr>
          <p:nvPr/>
        </p:nvSpPr>
        <p:spPr>
          <a:xfrm>
            <a:off x="6581775" y="2784918"/>
            <a:ext cx="5388553" cy="123566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2400" u="sng" dirty="0" smtClean="0">
                <a:solidFill>
                  <a:srgbClr val="7030A0"/>
                </a:solidFill>
              </a:rPr>
              <a:t>Response</a:t>
            </a:r>
            <a:endParaRPr lang="en-GB" sz="2400" u="sng" dirty="0">
              <a:solidFill>
                <a:srgbClr val="7030A0"/>
              </a:solidFill>
            </a:endParaRPr>
          </a:p>
          <a:p>
            <a:pPr marL="0" indent="0" algn="l" rtl="0">
              <a:lnSpc>
                <a:spcPct val="100000"/>
              </a:lnSpc>
              <a:buNone/>
            </a:pPr>
            <a:r>
              <a:rPr lang="en-GB" sz="2400" dirty="0">
                <a:solidFill>
                  <a:srgbClr val="7030A0"/>
                </a:solidFill>
              </a:rPr>
              <a:t>The server sends </a:t>
            </a:r>
            <a:r>
              <a:rPr lang="en-GB" sz="2400" dirty="0" smtClean="0">
                <a:solidFill>
                  <a:srgbClr val="7030A0"/>
                </a:solidFill>
              </a:rPr>
              <a:t>the timestamp of the last </a:t>
            </a:r>
            <a:r>
              <a:rPr lang="en-GB" sz="2400" dirty="0">
                <a:solidFill>
                  <a:srgbClr val="7030A0"/>
                </a:solidFill>
              </a:rPr>
              <a:t>time </a:t>
            </a:r>
            <a:r>
              <a:rPr lang="en-GB" sz="2400" dirty="0" smtClean="0">
                <a:solidFill>
                  <a:srgbClr val="7030A0"/>
                </a:solidFill>
              </a:rPr>
              <a:t>the watering plan was updated.</a:t>
            </a:r>
            <a:endParaRPr lang="en-GB" sz="2400" dirty="0">
              <a:solidFill>
                <a:srgbClr val="7030A0"/>
              </a:solidFill>
            </a:endParaRPr>
          </a:p>
        </p:txBody>
      </p:sp>
      <p:pic>
        <p:nvPicPr>
          <p:cNvPr id="3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2937" y="1307042"/>
            <a:ext cx="1571625" cy="1571625"/>
          </a:xfrm>
          <a:prstGeom prst="rect">
            <a:avLst/>
          </a:prstGeom>
        </p:spPr>
      </p:pic>
      <p:pic>
        <p:nvPicPr>
          <p:cNvPr id="40" name="Picture 39"/>
          <p:cNvPicPr>
            <a:picLocks noChangeAspect="1"/>
          </p:cNvPicPr>
          <p:nvPr/>
        </p:nvPicPr>
        <p:blipFill rotWithShape="1">
          <a:blip r:embed="rId3"/>
          <a:srcRect t="14197"/>
          <a:stretch/>
        </p:blipFill>
        <p:spPr>
          <a:xfrm>
            <a:off x="8591831" y="1500694"/>
            <a:ext cx="1553323" cy="927775"/>
          </a:xfrm>
          <a:prstGeom prst="rect">
            <a:avLst/>
          </a:prstGeom>
        </p:spPr>
      </p:pic>
      <p:sp>
        <p:nvSpPr>
          <p:cNvPr id="41" name="TextBox 40"/>
          <p:cNvSpPr txBox="1"/>
          <p:nvPr/>
        </p:nvSpPr>
        <p:spPr>
          <a:xfrm>
            <a:off x="1138337" y="1852664"/>
            <a:ext cx="1090235" cy="369332"/>
          </a:xfrm>
          <a:prstGeom prst="rect">
            <a:avLst/>
          </a:prstGeom>
          <a:noFill/>
        </p:spPr>
        <p:txBody>
          <a:bodyPr wrap="square" rtlCol="0">
            <a:spAutoFit/>
          </a:bodyPr>
          <a:lstStyle/>
          <a:p>
            <a:r>
              <a:rPr lang="en-GB" b="1" dirty="0" smtClean="0"/>
              <a:t>GreenIQ</a:t>
            </a:r>
            <a:endParaRPr lang="en-US" b="1" dirty="0"/>
          </a:p>
        </p:txBody>
      </p:sp>
      <p:sp>
        <p:nvSpPr>
          <p:cNvPr id="42" name="TextBox 41"/>
          <p:cNvSpPr txBox="1"/>
          <p:nvPr/>
        </p:nvSpPr>
        <p:spPr>
          <a:xfrm>
            <a:off x="10030160" y="1645084"/>
            <a:ext cx="1090235" cy="646331"/>
          </a:xfrm>
          <a:prstGeom prst="rect">
            <a:avLst/>
          </a:prstGeom>
          <a:noFill/>
        </p:spPr>
        <p:txBody>
          <a:bodyPr wrap="square" rtlCol="0">
            <a:spAutoFit/>
          </a:bodyPr>
          <a:lstStyle/>
          <a:p>
            <a:pPr algn="l"/>
            <a:r>
              <a:rPr lang="en-GB" b="1" dirty="0" smtClean="0"/>
              <a:t>Cloud</a:t>
            </a:r>
          </a:p>
          <a:p>
            <a:pPr algn="l"/>
            <a:r>
              <a:rPr lang="en-GB" b="1" dirty="0" smtClean="0"/>
              <a:t>Server</a:t>
            </a:r>
            <a:endParaRPr lang="en-US" b="1" dirty="0"/>
          </a:p>
        </p:txBody>
      </p:sp>
      <p:cxnSp>
        <p:nvCxnSpPr>
          <p:cNvPr id="43" name="Straight Connector 42"/>
          <p:cNvCxnSpPr/>
          <p:nvPr/>
        </p:nvCxnSpPr>
        <p:spPr>
          <a:xfrm>
            <a:off x="3621285" y="1852664"/>
            <a:ext cx="4622467" cy="15943"/>
          </a:xfrm>
          <a:prstGeom prst="line">
            <a:avLst/>
          </a:prstGeom>
          <a:ln w="57150">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3621286" y="2236700"/>
            <a:ext cx="4622466" cy="0"/>
          </a:xfrm>
          <a:prstGeom prst="line">
            <a:avLst/>
          </a:prstGeom>
          <a:ln w="57150">
            <a:solidFill>
              <a:srgbClr val="7030A0"/>
            </a:solidFill>
            <a:prstDash val="solid"/>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028610" y="1459355"/>
            <a:ext cx="4031779" cy="369332"/>
          </a:xfrm>
          <a:prstGeom prst="rect">
            <a:avLst/>
          </a:prstGeom>
          <a:noFill/>
        </p:spPr>
        <p:txBody>
          <a:bodyPr wrap="square" rtlCol="0">
            <a:spAutoFit/>
          </a:bodyPr>
          <a:lstStyle/>
          <a:p>
            <a:pPr algn="ctr"/>
            <a:r>
              <a:rPr lang="en-GB" b="1" dirty="0" smtClean="0">
                <a:solidFill>
                  <a:srgbClr val="FF0000"/>
                </a:solidFill>
              </a:rPr>
              <a:t>3</a:t>
            </a:r>
            <a:r>
              <a:rPr lang="en-GB" b="1" dirty="0">
                <a:solidFill>
                  <a:srgbClr val="FF0000"/>
                </a:solidFill>
              </a:rPr>
              <a:t>. HTTP Request – Last </a:t>
            </a:r>
            <a:r>
              <a:rPr lang="en-GB" b="1" dirty="0" smtClean="0">
                <a:solidFill>
                  <a:srgbClr val="FF0000"/>
                </a:solidFill>
              </a:rPr>
              <a:t>User Update</a:t>
            </a:r>
            <a:endParaRPr lang="en-US" b="1" dirty="0">
              <a:solidFill>
                <a:srgbClr val="FF0000"/>
              </a:solidFill>
            </a:endParaRPr>
          </a:p>
        </p:txBody>
      </p:sp>
      <p:pic>
        <p:nvPicPr>
          <p:cNvPr id="47" name="Picture 46"/>
          <p:cNvPicPr>
            <a:picLocks noChangeAspect="1"/>
          </p:cNvPicPr>
          <p:nvPr/>
        </p:nvPicPr>
        <p:blipFill rotWithShape="1">
          <a:blip r:embed="rId4"/>
          <a:srcRect l="43854" t="-2894" r="584" b="52089"/>
          <a:stretch/>
        </p:blipFill>
        <p:spPr>
          <a:xfrm>
            <a:off x="171990" y="4105116"/>
            <a:ext cx="6731662" cy="210711"/>
          </a:xfrm>
          <a:prstGeom prst="rect">
            <a:avLst/>
          </a:prstGeom>
          <a:ln w="28575">
            <a:solidFill>
              <a:srgbClr val="FF0000"/>
            </a:solidFill>
          </a:ln>
        </p:spPr>
      </p:pic>
      <p:pic>
        <p:nvPicPr>
          <p:cNvPr id="48" name="Picture 47"/>
          <p:cNvPicPr>
            <a:picLocks noChangeAspect="1"/>
          </p:cNvPicPr>
          <p:nvPr/>
        </p:nvPicPr>
        <p:blipFill rotWithShape="1">
          <a:blip r:embed="rId4"/>
          <a:srcRect l="43652" t="54511" r="32000" b="8757"/>
          <a:stretch/>
        </p:blipFill>
        <p:spPr>
          <a:xfrm>
            <a:off x="7918877" y="4101435"/>
            <a:ext cx="4222565" cy="218075"/>
          </a:xfrm>
          <a:prstGeom prst="rect">
            <a:avLst/>
          </a:prstGeom>
          <a:ln w="28575">
            <a:solidFill>
              <a:srgbClr val="7030A0"/>
            </a:solidFill>
          </a:ln>
        </p:spPr>
      </p:pic>
      <p:pic>
        <p:nvPicPr>
          <p:cNvPr id="49" name="Picture 48"/>
          <p:cNvPicPr>
            <a:picLocks noChangeAspect="1"/>
          </p:cNvPicPr>
          <p:nvPr/>
        </p:nvPicPr>
        <p:blipFill rotWithShape="1">
          <a:blip r:embed="rId5"/>
          <a:srcRect b="9203"/>
          <a:stretch/>
        </p:blipFill>
        <p:spPr>
          <a:xfrm>
            <a:off x="8728527" y="4575202"/>
            <a:ext cx="2833254" cy="1495805"/>
          </a:xfrm>
          <a:prstGeom prst="rect">
            <a:avLst/>
          </a:prstGeom>
          <a:ln w="76200">
            <a:solidFill>
              <a:srgbClr val="7030A0"/>
            </a:solidFill>
          </a:ln>
        </p:spPr>
      </p:pic>
      <p:pic>
        <p:nvPicPr>
          <p:cNvPr id="53" name="Picture 52"/>
          <p:cNvPicPr>
            <a:picLocks noChangeAspect="1"/>
          </p:cNvPicPr>
          <p:nvPr/>
        </p:nvPicPr>
        <p:blipFill>
          <a:blip r:embed="rId6"/>
          <a:stretch>
            <a:fillRect/>
          </a:stretch>
        </p:blipFill>
        <p:spPr>
          <a:xfrm>
            <a:off x="722300" y="4544999"/>
            <a:ext cx="5095745" cy="1249168"/>
          </a:xfrm>
          <a:prstGeom prst="rect">
            <a:avLst/>
          </a:prstGeom>
          <a:ln w="76200">
            <a:solidFill>
              <a:srgbClr val="FF0000"/>
            </a:solidFill>
          </a:ln>
        </p:spPr>
      </p:pic>
      <p:sp>
        <p:nvSpPr>
          <p:cNvPr id="52" name="TextBox 51"/>
          <p:cNvSpPr txBox="1"/>
          <p:nvPr/>
        </p:nvSpPr>
        <p:spPr>
          <a:xfrm>
            <a:off x="2228572" y="5060555"/>
            <a:ext cx="1099100" cy="369332"/>
          </a:xfrm>
          <a:prstGeom prst="rect">
            <a:avLst/>
          </a:prstGeom>
          <a:noFill/>
        </p:spPr>
        <p:txBody>
          <a:bodyPr wrap="square" rtlCol="1">
            <a:spAutoFit/>
          </a:bodyPr>
          <a:lstStyle/>
          <a:p>
            <a:r>
              <a:rPr lang="en-US" b="1" dirty="0" smtClean="0"/>
              <a:t>Device ID</a:t>
            </a:r>
            <a:endParaRPr lang="he-IL" b="1" dirty="0"/>
          </a:p>
        </p:txBody>
      </p:sp>
      <p:sp>
        <p:nvSpPr>
          <p:cNvPr id="54" name="Rectangle 53"/>
          <p:cNvSpPr/>
          <p:nvPr/>
        </p:nvSpPr>
        <p:spPr>
          <a:xfrm>
            <a:off x="915300" y="5359807"/>
            <a:ext cx="2705985" cy="15352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887098" y="2225697"/>
            <a:ext cx="4031779" cy="369332"/>
          </a:xfrm>
          <a:prstGeom prst="rect">
            <a:avLst/>
          </a:prstGeom>
          <a:noFill/>
        </p:spPr>
        <p:txBody>
          <a:bodyPr wrap="square" rtlCol="0">
            <a:spAutoFit/>
          </a:bodyPr>
          <a:lstStyle/>
          <a:p>
            <a:pPr algn="ctr"/>
            <a:r>
              <a:rPr lang="en-GB" b="1" dirty="0" smtClean="0">
                <a:solidFill>
                  <a:srgbClr val="7030A0"/>
                </a:solidFill>
              </a:rPr>
              <a:t>4. HTTP Response – 1511337789</a:t>
            </a:r>
            <a:endParaRPr lang="en-US" b="1" dirty="0">
              <a:solidFill>
                <a:srgbClr val="7030A0"/>
              </a:solidFill>
            </a:endParaRPr>
          </a:p>
        </p:txBody>
      </p:sp>
      <p:sp>
        <p:nvSpPr>
          <p:cNvPr id="19" name="Rectangle 18"/>
          <p:cNvSpPr/>
          <p:nvPr/>
        </p:nvSpPr>
        <p:spPr>
          <a:xfrm>
            <a:off x="8591831" y="5865092"/>
            <a:ext cx="1064282" cy="304799"/>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456553" y="6169891"/>
            <a:ext cx="1334838" cy="369332"/>
          </a:xfrm>
          <a:prstGeom prst="rect">
            <a:avLst/>
          </a:prstGeom>
          <a:noFill/>
        </p:spPr>
        <p:txBody>
          <a:bodyPr wrap="square" rtlCol="1">
            <a:spAutoFit/>
          </a:bodyPr>
          <a:lstStyle/>
          <a:p>
            <a:r>
              <a:rPr lang="en-US" b="1" dirty="0" smtClean="0"/>
              <a:t>Timestamp</a:t>
            </a:r>
            <a:endParaRPr lang="he-IL" b="1" dirty="0"/>
          </a:p>
        </p:txBody>
      </p:sp>
    </p:spTree>
    <p:extLst>
      <p:ext uri="{BB962C8B-B14F-4D97-AF65-F5344CB8AC3E}">
        <p14:creationId xmlns:p14="http://schemas.microsoft.com/office/powerpoint/2010/main" val="3953438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Vulnerability Description</a:t>
            </a:r>
            <a:endParaRPr lang="he-IL" b="1" dirty="0"/>
          </a:p>
        </p:txBody>
      </p:sp>
      <p:pic>
        <p:nvPicPr>
          <p:cNvPr id="19" name="Picture 18"/>
          <p:cNvPicPr>
            <a:picLocks noChangeAspect="1"/>
          </p:cNvPicPr>
          <p:nvPr/>
        </p:nvPicPr>
        <p:blipFill rotWithShape="1">
          <a:blip r:embed="rId2"/>
          <a:srcRect l="10832" t="46543" r="49637" b="22593"/>
          <a:stretch/>
        </p:blipFill>
        <p:spPr>
          <a:xfrm>
            <a:off x="-73615" y="2337012"/>
            <a:ext cx="6392923" cy="2807633"/>
          </a:xfrm>
          <a:prstGeom prst="rect">
            <a:avLst/>
          </a:prstGeom>
        </p:spPr>
      </p:pic>
      <p:sp>
        <p:nvSpPr>
          <p:cNvPr id="20" name="מציין מיקום תוכן 3">
            <a:extLst>
              <a:ext uri="{FF2B5EF4-FFF2-40B4-BE49-F238E27FC236}">
                <a16:creationId xmlns:a16="http://schemas.microsoft.com/office/drawing/2014/main" id="{3C235863-6803-4507-BA21-C7ED53DBD330}"/>
              </a:ext>
            </a:extLst>
          </p:cNvPr>
          <p:cNvSpPr txBox="1">
            <a:spLocks/>
          </p:cNvSpPr>
          <p:nvPr/>
        </p:nvSpPr>
        <p:spPr>
          <a:xfrm>
            <a:off x="332395" y="1339273"/>
            <a:ext cx="11163996" cy="551872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buNone/>
            </a:pPr>
            <a:endParaRPr lang="en-GB" dirty="0" smtClean="0"/>
          </a:p>
        </p:txBody>
      </p:sp>
      <p:pic>
        <p:nvPicPr>
          <p:cNvPr id="3" name="Picture 2"/>
          <p:cNvPicPr>
            <a:picLocks noChangeAspect="1"/>
          </p:cNvPicPr>
          <p:nvPr/>
        </p:nvPicPr>
        <p:blipFill>
          <a:blip r:embed="rId3"/>
          <a:stretch>
            <a:fillRect/>
          </a:stretch>
        </p:blipFill>
        <p:spPr>
          <a:xfrm>
            <a:off x="6529072" y="2175309"/>
            <a:ext cx="5585332" cy="2964581"/>
          </a:xfrm>
          <a:prstGeom prst="rect">
            <a:avLst/>
          </a:prstGeom>
        </p:spPr>
      </p:pic>
      <p:sp>
        <p:nvSpPr>
          <p:cNvPr id="4" name="Rectangle 3"/>
          <p:cNvSpPr/>
          <p:nvPr/>
        </p:nvSpPr>
        <p:spPr>
          <a:xfrm rot="545411">
            <a:off x="9155689" y="3764808"/>
            <a:ext cx="966141" cy="28459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40266" y="2529265"/>
            <a:ext cx="1083733" cy="32080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041400" y="1930400"/>
            <a:ext cx="3937000" cy="369332"/>
          </a:xfrm>
          <a:prstGeom prst="rect">
            <a:avLst/>
          </a:prstGeom>
          <a:noFill/>
        </p:spPr>
        <p:txBody>
          <a:bodyPr wrap="square" rtlCol="0">
            <a:spAutoFit/>
          </a:bodyPr>
          <a:lstStyle/>
          <a:p>
            <a:pPr algn="ctr"/>
            <a:r>
              <a:rPr lang="en-US" u="sng" dirty="0" smtClean="0"/>
              <a:t>Code from </a:t>
            </a:r>
            <a:r>
              <a:rPr lang="en-US" u="sng" dirty="0" err="1" smtClean="0"/>
              <a:t>GreenIQ’s</a:t>
            </a:r>
            <a:r>
              <a:rPr lang="en-US" u="sng" dirty="0" smtClean="0"/>
              <a:t> firmware</a:t>
            </a:r>
            <a:endParaRPr lang="en-US" u="sng" dirty="0"/>
          </a:p>
        </p:txBody>
      </p:sp>
      <p:sp>
        <p:nvSpPr>
          <p:cNvPr id="47" name="Rectangle 46"/>
          <p:cNvSpPr/>
          <p:nvPr/>
        </p:nvSpPr>
        <p:spPr>
          <a:xfrm rot="545411">
            <a:off x="8546820" y="4049010"/>
            <a:ext cx="2665193" cy="3512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41400" y="2936184"/>
            <a:ext cx="2760133" cy="25122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89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Vulnerability Description</a:t>
            </a:r>
            <a:endParaRPr lang="he-IL" b="1" dirty="0"/>
          </a:p>
        </p:txBody>
      </p:sp>
      <p:pic>
        <p:nvPicPr>
          <p:cNvPr id="5" name="Picture 4"/>
          <p:cNvPicPr>
            <a:picLocks noChangeAspect="1"/>
          </p:cNvPicPr>
          <p:nvPr/>
        </p:nvPicPr>
        <p:blipFill>
          <a:blip r:embed="rId2"/>
          <a:stretch>
            <a:fillRect/>
          </a:stretch>
        </p:blipFill>
        <p:spPr>
          <a:xfrm>
            <a:off x="220639" y="4770573"/>
            <a:ext cx="7516142" cy="926991"/>
          </a:xfrm>
          <a:prstGeom prst="rect">
            <a:avLst/>
          </a:prstGeom>
          <a:ln w="76200">
            <a:solidFill>
              <a:srgbClr val="00B050"/>
            </a:solidFill>
          </a:ln>
        </p:spPr>
      </p:pic>
      <p:sp>
        <p:nvSpPr>
          <p:cNvPr id="18" name="Rectangle 17"/>
          <p:cNvSpPr/>
          <p:nvPr/>
        </p:nvSpPr>
        <p:spPr>
          <a:xfrm>
            <a:off x="2907122" y="4647479"/>
            <a:ext cx="3854716" cy="380541"/>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rotWithShape="1">
          <a:blip r:embed="rId3"/>
          <a:srcRect l="29816" t="7630" r="36875" b="56757"/>
          <a:stretch/>
        </p:blipFill>
        <p:spPr>
          <a:xfrm>
            <a:off x="127198" y="4289172"/>
            <a:ext cx="7609583" cy="173916"/>
          </a:xfrm>
          <a:prstGeom prst="rect">
            <a:avLst/>
          </a:prstGeom>
          <a:ln w="28575">
            <a:solidFill>
              <a:srgbClr val="00B050"/>
            </a:solidFill>
          </a:ln>
        </p:spPr>
      </p:pic>
      <p:sp>
        <p:nvSpPr>
          <p:cNvPr id="7" name="מציין מיקום תוכן 3">
            <a:extLst>
              <a:ext uri="{FF2B5EF4-FFF2-40B4-BE49-F238E27FC236}">
                <a16:creationId xmlns:a16="http://schemas.microsoft.com/office/drawing/2014/main" id="{3C235863-6803-4507-BA21-C7ED53DBD330}"/>
              </a:ext>
            </a:extLst>
          </p:cNvPr>
          <p:cNvSpPr txBox="1">
            <a:spLocks/>
          </p:cNvSpPr>
          <p:nvPr/>
        </p:nvSpPr>
        <p:spPr>
          <a:xfrm>
            <a:off x="293210" y="2784918"/>
            <a:ext cx="4493499" cy="163257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buNone/>
            </a:pPr>
            <a:r>
              <a:rPr lang="en-GB" u="sng" dirty="0" smtClean="0">
                <a:solidFill>
                  <a:srgbClr val="00B050"/>
                </a:solidFill>
              </a:rPr>
              <a:t>Request</a:t>
            </a:r>
          </a:p>
          <a:p>
            <a:pPr marL="457200" lvl="1" indent="0" algn="l" rtl="0">
              <a:buNone/>
            </a:pPr>
            <a:r>
              <a:rPr lang="en-US" dirty="0">
                <a:solidFill>
                  <a:srgbClr val="00B050"/>
                </a:solidFill>
              </a:rPr>
              <a:t>GreenIQ requests the </a:t>
            </a:r>
            <a:br>
              <a:rPr lang="en-US" dirty="0">
                <a:solidFill>
                  <a:srgbClr val="00B050"/>
                </a:solidFill>
              </a:rPr>
            </a:br>
            <a:r>
              <a:rPr lang="en-US" dirty="0">
                <a:solidFill>
                  <a:srgbClr val="00B050"/>
                </a:solidFill>
              </a:rPr>
              <a:t>new plan and sends</a:t>
            </a:r>
            <a:br>
              <a:rPr lang="en-US" dirty="0">
                <a:solidFill>
                  <a:srgbClr val="00B050"/>
                </a:solidFill>
              </a:rPr>
            </a:br>
            <a:r>
              <a:rPr lang="en-US" dirty="0">
                <a:solidFill>
                  <a:srgbClr val="00B050"/>
                </a:solidFill>
              </a:rPr>
              <a:t>its </a:t>
            </a:r>
            <a:r>
              <a:rPr lang="en-US" dirty="0" smtClean="0">
                <a:solidFill>
                  <a:srgbClr val="00B050"/>
                </a:solidFill>
              </a:rPr>
              <a:t>ID.</a:t>
            </a:r>
            <a:endParaRPr lang="en-GB" dirty="0">
              <a:solidFill>
                <a:srgbClr val="00B050"/>
              </a:solidFill>
            </a:endParaRPr>
          </a:p>
        </p:txBody>
      </p:sp>
      <p:sp>
        <p:nvSpPr>
          <p:cNvPr id="3" name="TextBox 2"/>
          <p:cNvSpPr txBox="1"/>
          <p:nvPr/>
        </p:nvSpPr>
        <p:spPr>
          <a:xfrm>
            <a:off x="3826162" y="4957544"/>
            <a:ext cx="1099100" cy="369332"/>
          </a:xfrm>
          <a:prstGeom prst="rect">
            <a:avLst/>
          </a:prstGeom>
          <a:noFill/>
        </p:spPr>
        <p:txBody>
          <a:bodyPr wrap="square" rtlCol="1">
            <a:spAutoFit/>
          </a:bodyPr>
          <a:lstStyle/>
          <a:p>
            <a:r>
              <a:rPr lang="en-US" b="1" dirty="0" smtClean="0"/>
              <a:t>Device ID</a:t>
            </a:r>
            <a:endParaRPr lang="he-IL" b="1"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64968" r="38653"/>
          <a:stretch/>
        </p:blipFill>
        <p:spPr>
          <a:xfrm>
            <a:off x="8158273" y="5161910"/>
            <a:ext cx="3574924" cy="1522258"/>
          </a:xfrm>
          <a:prstGeom prst="rect">
            <a:avLst/>
          </a:prstGeom>
          <a:ln w="76200">
            <a:solidFill>
              <a:srgbClr val="00B0F0"/>
            </a:solidFill>
          </a:ln>
        </p:spPr>
      </p:pic>
      <p:sp>
        <p:nvSpPr>
          <p:cNvPr id="32" name="מציין מיקום תוכן 3">
            <a:extLst>
              <a:ext uri="{FF2B5EF4-FFF2-40B4-BE49-F238E27FC236}">
                <a16:creationId xmlns:a16="http://schemas.microsoft.com/office/drawing/2014/main" id="{3C235863-6803-4507-BA21-C7ED53DBD330}"/>
              </a:ext>
            </a:extLst>
          </p:cNvPr>
          <p:cNvSpPr txBox="1">
            <a:spLocks/>
          </p:cNvSpPr>
          <p:nvPr/>
        </p:nvSpPr>
        <p:spPr>
          <a:xfrm>
            <a:off x="7762540" y="2701757"/>
            <a:ext cx="4429460" cy="123566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buNone/>
            </a:pPr>
            <a:r>
              <a:rPr lang="en-GB" u="sng" dirty="0" smtClean="0">
                <a:solidFill>
                  <a:srgbClr val="00B0F0"/>
                </a:solidFill>
              </a:rPr>
              <a:t>Response</a:t>
            </a:r>
            <a:endParaRPr lang="en-GB" u="sng" dirty="0">
              <a:solidFill>
                <a:srgbClr val="00B0F0"/>
              </a:solidFill>
            </a:endParaRPr>
          </a:p>
          <a:p>
            <a:pPr marL="457200" lvl="1" indent="0" algn="l" rtl="0">
              <a:lnSpc>
                <a:spcPct val="100000"/>
              </a:lnSpc>
              <a:buNone/>
            </a:pPr>
            <a:r>
              <a:rPr lang="en-GB" dirty="0" smtClean="0">
                <a:solidFill>
                  <a:srgbClr val="00B0F0"/>
                </a:solidFill>
              </a:rPr>
              <a:t>The </a:t>
            </a:r>
            <a:r>
              <a:rPr lang="en-GB" dirty="0">
                <a:solidFill>
                  <a:srgbClr val="00B0F0"/>
                </a:solidFill>
              </a:rPr>
              <a:t>server sends an XML file </a:t>
            </a:r>
            <a:r>
              <a:rPr lang="en-US" dirty="0">
                <a:solidFill>
                  <a:srgbClr val="00B0F0"/>
                </a:solidFill>
              </a:rPr>
              <a:t>t</a:t>
            </a:r>
            <a:r>
              <a:rPr lang="en-GB" dirty="0">
                <a:solidFill>
                  <a:srgbClr val="00B0F0"/>
                </a:solidFill>
              </a:rPr>
              <a:t>hat contains the user’s information, plans, and configurations.</a:t>
            </a:r>
          </a:p>
        </p:txBody>
      </p:sp>
      <p:pic>
        <p:nvPicPr>
          <p:cNvPr id="33" name="Picture 32"/>
          <p:cNvPicPr>
            <a:picLocks noChangeAspect="1"/>
          </p:cNvPicPr>
          <p:nvPr/>
        </p:nvPicPr>
        <p:blipFill rotWithShape="1">
          <a:blip r:embed="rId3"/>
          <a:srcRect l="29816" t="50607" r="57005" b="10036"/>
          <a:stretch/>
        </p:blipFill>
        <p:spPr>
          <a:xfrm>
            <a:off x="8548199" y="4688487"/>
            <a:ext cx="2795072" cy="270002"/>
          </a:xfrm>
          <a:prstGeom prst="rect">
            <a:avLst/>
          </a:prstGeom>
          <a:ln w="28575">
            <a:solidFill>
              <a:srgbClr val="00B0F0"/>
            </a:solidFill>
          </a:ln>
        </p:spPr>
      </p:pic>
      <p:pic>
        <p:nvPicPr>
          <p:cNvPr id="3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2937" y="1307042"/>
            <a:ext cx="1571625" cy="1571625"/>
          </a:xfrm>
          <a:prstGeom prst="rect">
            <a:avLst/>
          </a:prstGeom>
        </p:spPr>
      </p:pic>
      <p:pic>
        <p:nvPicPr>
          <p:cNvPr id="40" name="Picture 39"/>
          <p:cNvPicPr>
            <a:picLocks noChangeAspect="1"/>
          </p:cNvPicPr>
          <p:nvPr/>
        </p:nvPicPr>
        <p:blipFill rotWithShape="1">
          <a:blip r:embed="rId6"/>
          <a:srcRect t="14197"/>
          <a:stretch/>
        </p:blipFill>
        <p:spPr>
          <a:xfrm>
            <a:off x="8591831" y="1500694"/>
            <a:ext cx="1553323" cy="927775"/>
          </a:xfrm>
          <a:prstGeom prst="rect">
            <a:avLst/>
          </a:prstGeom>
        </p:spPr>
      </p:pic>
      <p:sp>
        <p:nvSpPr>
          <p:cNvPr id="41" name="TextBox 40"/>
          <p:cNvSpPr txBox="1"/>
          <p:nvPr/>
        </p:nvSpPr>
        <p:spPr>
          <a:xfrm>
            <a:off x="1138337" y="1852664"/>
            <a:ext cx="1090235" cy="369332"/>
          </a:xfrm>
          <a:prstGeom prst="rect">
            <a:avLst/>
          </a:prstGeom>
          <a:noFill/>
        </p:spPr>
        <p:txBody>
          <a:bodyPr wrap="square" rtlCol="0">
            <a:spAutoFit/>
          </a:bodyPr>
          <a:lstStyle/>
          <a:p>
            <a:r>
              <a:rPr lang="en-GB" b="1" dirty="0" smtClean="0"/>
              <a:t>GreenIQ</a:t>
            </a:r>
            <a:endParaRPr lang="en-US" b="1" dirty="0"/>
          </a:p>
        </p:txBody>
      </p:sp>
      <p:sp>
        <p:nvSpPr>
          <p:cNvPr id="42" name="TextBox 41"/>
          <p:cNvSpPr txBox="1"/>
          <p:nvPr/>
        </p:nvSpPr>
        <p:spPr>
          <a:xfrm>
            <a:off x="10030160" y="1645084"/>
            <a:ext cx="1090235" cy="646331"/>
          </a:xfrm>
          <a:prstGeom prst="rect">
            <a:avLst/>
          </a:prstGeom>
          <a:noFill/>
        </p:spPr>
        <p:txBody>
          <a:bodyPr wrap="square" rtlCol="0">
            <a:spAutoFit/>
          </a:bodyPr>
          <a:lstStyle/>
          <a:p>
            <a:pPr algn="l"/>
            <a:r>
              <a:rPr lang="en-GB" b="1" dirty="0" smtClean="0"/>
              <a:t>Cloud</a:t>
            </a:r>
          </a:p>
          <a:p>
            <a:pPr algn="l"/>
            <a:r>
              <a:rPr lang="en-GB" b="1" dirty="0" smtClean="0"/>
              <a:t>Server</a:t>
            </a:r>
            <a:endParaRPr lang="en-US" b="1" dirty="0"/>
          </a:p>
        </p:txBody>
      </p:sp>
      <p:cxnSp>
        <p:nvCxnSpPr>
          <p:cNvPr id="43" name="Straight Connector 42"/>
          <p:cNvCxnSpPr/>
          <p:nvPr/>
        </p:nvCxnSpPr>
        <p:spPr>
          <a:xfrm>
            <a:off x="3621285" y="1852664"/>
            <a:ext cx="4622467" cy="15943"/>
          </a:xfrm>
          <a:prstGeom prst="line">
            <a:avLst/>
          </a:prstGeom>
          <a:ln w="57150">
            <a:solidFill>
              <a:srgbClr val="00B050"/>
            </a:solidFill>
            <a:prstDash val="sysDash"/>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584811" y="2236700"/>
            <a:ext cx="4031779" cy="369332"/>
          </a:xfrm>
          <a:prstGeom prst="rect">
            <a:avLst/>
          </a:prstGeom>
          <a:noFill/>
        </p:spPr>
        <p:txBody>
          <a:bodyPr wrap="square" rtlCol="0">
            <a:spAutoFit/>
          </a:bodyPr>
          <a:lstStyle/>
          <a:p>
            <a:pPr algn="ctr"/>
            <a:r>
              <a:rPr lang="en-GB" b="1" dirty="0" smtClean="0">
                <a:solidFill>
                  <a:srgbClr val="00B0F0"/>
                </a:solidFill>
              </a:rPr>
              <a:t>6. HTTP Response – XML File</a:t>
            </a:r>
            <a:endParaRPr lang="en-US" b="1" dirty="0">
              <a:solidFill>
                <a:srgbClr val="00B0F0"/>
              </a:solidFill>
            </a:endParaRPr>
          </a:p>
        </p:txBody>
      </p:sp>
      <p:cxnSp>
        <p:nvCxnSpPr>
          <p:cNvPr id="45" name="Straight Connector 44"/>
          <p:cNvCxnSpPr/>
          <p:nvPr/>
        </p:nvCxnSpPr>
        <p:spPr>
          <a:xfrm flipH="1">
            <a:off x="3621286" y="2236700"/>
            <a:ext cx="4622466" cy="0"/>
          </a:xfrm>
          <a:prstGeom prst="line">
            <a:avLst/>
          </a:prstGeom>
          <a:ln w="57150">
            <a:solidFill>
              <a:srgbClr val="00B0F0"/>
            </a:solidFill>
            <a:prstDash val="sysDash"/>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028610" y="1459355"/>
            <a:ext cx="4031779" cy="369332"/>
          </a:xfrm>
          <a:prstGeom prst="rect">
            <a:avLst/>
          </a:prstGeom>
          <a:noFill/>
        </p:spPr>
        <p:txBody>
          <a:bodyPr wrap="square" rtlCol="0">
            <a:spAutoFit/>
          </a:bodyPr>
          <a:lstStyle/>
          <a:p>
            <a:pPr algn="ctr"/>
            <a:r>
              <a:rPr lang="en-GB" b="1" dirty="0" smtClean="0">
                <a:solidFill>
                  <a:srgbClr val="00B050"/>
                </a:solidFill>
              </a:rPr>
              <a:t>5. HTTP Request – (GET) </a:t>
            </a:r>
            <a:r>
              <a:rPr lang="en-GB" b="1" dirty="0">
                <a:solidFill>
                  <a:srgbClr val="00B050"/>
                </a:solidFill>
              </a:rPr>
              <a:t>Watering Plan</a:t>
            </a:r>
            <a:endParaRPr lang="en-US" b="1" dirty="0">
              <a:solidFill>
                <a:srgbClr val="00B050"/>
              </a:solidFill>
            </a:endParaRPr>
          </a:p>
        </p:txBody>
      </p:sp>
    </p:spTree>
    <p:extLst>
      <p:ext uri="{BB962C8B-B14F-4D97-AF65-F5344CB8AC3E}">
        <p14:creationId xmlns:p14="http://schemas.microsoft.com/office/powerpoint/2010/main" val="526111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466" r="69683"/>
          <a:stretch/>
        </p:blipFill>
        <p:spPr>
          <a:xfrm>
            <a:off x="972513" y="3395549"/>
            <a:ext cx="407847" cy="505121"/>
          </a:xfrm>
          <a:prstGeom prst="rect">
            <a:avLst/>
          </a:prstGeom>
        </p:spPr>
      </p:pic>
      <p:sp>
        <p:nvSpPr>
          <p:cNvPr id="27" name="Rectangle 26"/>
          <p:cNvSpPr/>
          <p:nvPr/>
        </p:nvSpPr>
        <p:spPr>
          <a:xfrm>
            <a:off x="935567" y="3853929"/>
            <a:ext cx="481737" cy="1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smtClean="0"/>
              <a:t>MD5</a:t>
            </a:r>
            <a:endParaRPr lang="he-IL" dirty="0"/>
          </a:p>
        </p:txBody>
      </p:sp>
      <p:grpSp>
        <p:nvGrpSpPr>
          <p:cNvPr id="34" name="Group 33"/>
          <p:cNvGrpSpPr/>
          <p:nvPr/>
        </p:nvGrpSpPr>
        <p:grpSpPr>
          <a:xfrm>
            <a:off x="1507400" y="3395549"/>
            <a:ext cx="2613891" cy="1374672"/>
            <a:chOff x="7795490" y="4189465"/>
            <a:chExt cx="2613891" cy="1374672"/>
          </a:xfrm>
        </p:grpSpPr>
        <p:sp>
          <p:nvSpPr>
            <p:cNvPr id="31" name="Rectangle 30"/>
            <p:cNvSpPr/>
            <p:nvPr/>
          </p:nvSpPr>
          <p:spPr>
            <a:xfrm>
              <a:off x="7795490" y="4189465"/>
              <a:ext cx="2613891" cy="687336"/>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Valid MD5</a:t>
              </a:r>
              <a:endParaRPr lang="he-IL" dirty="0"/>
            </a:p>
          </p:txBody>
        </p:sp>
        <p:sp>
          <p:nvSpPr>
            <p:cNvPr id="33" name="Rectangle 32"/>
            <p:cNvSpPr/>
            <p:nvPr/>
          </p:nvSpPr>
          <p:spPr>
            <a:xfrm>
              <a:off x="7795490" y="4876801"/>
              <a:ext cx="2613891" cy="687336"/>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solidFill>
                    <a:schemeClr val="tx1"/>
                  </a:solidFill>
                </a:rPr>
                <a:t>Plan Changed! </a:t>
              </a:r>
              <a:endParaRPr lang="he-IL" dirty="0">
                <a:solidFill>
                  <a:schemeClr val="tx1"/>
                </a:solidFill>
              </a:endParaRPr>
            </a:p>
          </p:txBody>
        </p:sp>
      </p:grpSp>
      <p:cxnSp>
        <p:nvCxnSpPr>
          <p:cNvPr id="36" name="Curved Connector 35"/>
          <p:cNvCxnSpPr/>
          <p:nvPr/>
        </p:nvCxnSpPr>
        <p:spPr>
          <a:xfrm>
            <a:off x="2636644" y="2632605"/>
            <a:ext cx="684210" cy="277813"/>
          </a:xfrm>
          <a:prstGeom prst="curvedConnector4">
            <a:avLst>
              <a:gd name="adj1" fmla="val -122971"/>
              <a:gd name="adj2" fmla="val 182286"/>
            </a:avLst>
          </a:prstGeom>
          <a:ln>
            <a:tailEnd type="triangle"/>
          </a:ln>
        </p:spPr>
        <p:style>
          <a:lnRef idx="1">
            <a:schemeClr val="dk1"/>
          </a:lnRef>
          <a:fillRef idx="0">
            <a:schemeClr val="dk1"/>
          </a:fillRef>
          <a:effectRef idx="0">
            <a:schemeClr val="dk1"/>
          </a:effectRef>
          <a:fontRef idx="minor">
            <a:schemeClr val="tx1"/>
          </a:fontRef>
        </p:style>
      </p:cxnSp>
      <p:pic>
        <p:nvPicPr>
          <p:cNvPr id="2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9428" t="9230" r="9230" b="9428"/>
          <a:stretch/>
        </p:blipFill>
        <p:spPr>
          <a:xfrm>
            <a:off x="2341104" y="1452105"/>
            <a:ext cx="1278396" cy="1278396"/>
          </a:xfrm>
          <a:prstGeom prst="rect">
            <a:avLst/>
          </a:prstGeom>
        </p:spPr>
      </p:pic>
      <p:pic>
        <p:nvPicPr>
          <p:cNvPr id="25" name="Picture 24"/>
          <p:cNvPicPr>
            <a:picLocks noChangeAspect="1"/>
          </p:cNvPicPr>
          <p:nvPr/>
        </p:nvPicPr>
        <p:blipFill rotWithShape="1">
          <a:blip r:embed="rId4"/>
          <a:srcRect t="14197"/>
          <a:stretch/>
        </p:blipFill>
        <p:spPr>
          <a:xfrm>
            <a:off x="8591831" y="1500694"/>
            <a:ext cx="1553323" cy="927775"/>
          </a:xfrm>
          <a:prstGeom prst="rect">
            <a:avLst/>
          </a:prstGeom>
        </p:spPr>
      </p:pic>
      <p:sp>
        <p:nvSpPr>
          <p:cNvPr id="28" name="TextBox 27"/>
          <p:cNvSpPr txBox="1"/>
          <p:nvPr/>
        </p:nvSpPr>
        <p:spPr>
          <a:xfrm>
            <a:off x="1138337" y="1852664"/>
            <a:ext cx="1090235" cy="369332"/>
          </a:xfrm>
          <a:prstGeom prst="rect">
            <a:avLst/>
          </a:prstGeom>
          <a:noFill/>
        </p:spPr>
        <p:txBody>
          <a:bodyPr wrap="square" rtlCol="0">
            <a:spAutoFit/>
          </a:bodyPr>
          <a:lstStyle/>
          <a:p>
            <a:r>
              <a:rPr lang="en-GB" b="1" dirty="0" smtClean="0"/>
              <a:t>GreenIQ</a:t>
            </a:r>
            <a:endParaRPr lang="en-US" b="1" dirty="0"/>
          </a:p>
        </p:txBody>
      </p:sp>
      <p:sp>
        <p:nvSpPr>
          <p:cNvPr id="29" name="TextBox 28"/>
          <p:cNvSpPr txBox="1"/>
          <p:nvPr/>
        </p:nvSpPr>
        <p:spPr>
          <a:xfrm>
            <a:off x="10030160" y="1645084"/>
            <a:ext cx="1090235" cy="646331"/>
          </a:xfrm>
          <a:prstGeom prst="rect">
            <a:avLst/>
          </a:prstGeom>
          <a:noFill/>
        </p:spPr>
        <p:txBody>
          <a:bodyPr wrap="square" rtlCol="0">
            <a:spAutoFit/>
          </a:bodyPr>
          <a:lstStyle/>
          <a:p>
            <a:pPr algn="l"/>
            <a:r>
              <a:rPr lang="en-GB" b="1" dirty="0" smtClean="0"/>
              <a:t>Cloud</a:t>
            </a:r>
          </a:p>
          <a:p>
            <a:pPr algn="l"/>
            <a:r>
              <a:rPr lang="en-GB" b="1" dirty="0" smtClean="0"/>
              <a:t>Server</a:t>
            </a:r>
            <a:endParaRPr lang="en-US" b="1" dirty="0"/>
          </a:p>
        </p:txBody>
      </p:sp>
      <p:sp>
        <p:nvSpPr>
          <p:cNvPr id="30" name="TextBox 29"/>
          <p:cNvSpPr txBox="1"/>
          <p:nvPr/>
        </p:nvSpPr>
        <p:spPr>
          <a:xfrm>
            <a:off x="3840887" y="1580591"/>
            <a:ext cx="4031779" cy="369332"/>
          </a:xfrm>
          <a:prstGeom prst="rect">
            <a:avLst/>
          </a:prstGeom>
          <a:noFill/>
        </p:spPr>
        <p:txBody>
          <a:bodyPr wrap="square" rtlCol="0">
            <a:spAutoFit/>
          </a:bodyPr>
          <a:lstStyle/>
          <a:p>
            <a:pPr algn="ctr"/>
            <a:r>
              <a:rPr lang="en-GB" b="1" dirty="0" smtClean="0">
                <a:solidFill>
                  <a:srgbClr val="00B0F0"/>
                </a:solidFill>
              </a:rPr>
              <a:t>6. HTTP Response – XML File</a:t>
            </a:r>
            <a:endParaRPr lang="en-US" b="1" dirty="0">
              <a:solidFill>
                <a:srgbClr val="00B0F0"/>
              </a:solidFill>
            </a:endParaRPr>
          </a:p>
        </p:txBody>
      </p:sp>
      <p:cxnSp>
        <p:nvCxnSpPr>
          <p:cNvPr id="35" name="Straight Connector 34"/>
          <p:cNvCxnSpPr/>
          <p:nvPr/>
        </p:nvCxnSpPr>
        <p:spPr>
          <a:xfrm flipH="1">
            <a:off x="3621286" y="2008100"/>
            <a:ext cx="4622466" cy="0"/>
          </a:xfrm>
          <a:prstGeom prst="line">
            <a:avLst/>
          </a:prstGeom>
          <a:ln w="57150">
            <a:solidFill>
              <a:srgbClr val="00B0F0"/>
            </a:solidFill>
            <a:prstDash val="sysDash"/>
            <a:tailEnd type="triangle"/>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5760758" y="2506764"/>
            <a:ext cx="6199078" cy="4278094"/>
          </a:xfrm>
          <a:prstGeom prst="rect">
            <a:avLst/>
          </a:prstGeom>
          <a:noFill/>
          <a:ln>
            <a:solidFill>
              <a:srgbClr val="00B0F0"/>
            </a:solidFill>
          </a:ln>
        </p:spPr>
        <p:txBody>
          <a:bodyPr wrap="square" rtlCol="1">
            <a:spAutoFit/>
          </a:bodyPr>
          <a:lstStyle/>
          <a:p>
            <a:pPr algn="l" rtl="0"/>
            <a:r>
              <a:rPr lang="en-US" sz="1600" dirty="0" smtClean="0"/>
              <a:t>&lt;?</a:t>
            </a:r>
            <a:r>
              <a:rPr lang="en-US" sz="1600" dirty="0"/>
              <a:t>xml version="1.0</a:t>
            </a:r>
            <a:r>
              <a:rPr lang="en-US" sz="1600" dirty="0" smtClean="0"/>
              <a:t>"?&gt;</a:t>
            </a:r>
          </a:p>
          <a:p>
            <a:pPr algn="l" rtl="0"/>
            <a:r>
              <a:rPr lang="en-US" sz="1600" b="1" dirty="0" smtClean="0"/>
              <a:t>&lt;</a:t>
            </a:r>
            <a:r>
              <a:rPr lang="en-US" sz="1600" b="1" dirty="0"/>
              <a:t>config</a:t>
            </a:r>
            <a:r>
              <a:rPr lang="en-US" sz="1600" b="1" dirty="0" smtClean="0"/>
              <a:t>&gt;</a:t>
            </a:r>
          </a:p>
          <a:p>
            <a:pPr algn="l" rtl="0"/>
            <a:r>
              <a:rPr lang="en-US" sz="1600" dirty="0" smtClean="0"/>
              <a:t>    </a:t>
            </a:r>
            <a:r>
              <a:rPr lang="en-US" sz="1600" dirty="0"/>
              <a:t>&lt;cmdtime&gt;1526499639&lt;/cmdtime</a:t>
            </a:r>
            <a:r>
              <a:rPr lang="en-US" sz="1600" dirty="0" smtClean="0"/>
              <a:t>&gt;</a:t>
            </a:r>
          </a:p>
          <a:p>
            <a:pPr algn="l" rtl="0"/>
            <a:r>
              <a:rPr lang="en-US" sz="1600" dirty="0" smtClean="0"/>
              <a:t>    &lt;</a:t>
            </a:r>
            <a:r>
              <a:rPr lang="en-US" sz="1600" dirty="0"/>
              <a:t>master_irrigation&gt;On&lt;/master_irrigation</a:t>
            </a:r>
            <a:r>
              <a:rPr lang="en-US" sz="1600" dirty="0" smtClean="0"/>
              <a:t>&gt;</a:t>
            </a:r>
          </a:p>
          <a:p>
            <a:pPr algn="l" rtl="0"/>
            <a:r>
              <a:rPr lang="en-US" sz="1600" dirty="0" smtClean="0"/>
              <a:t>&lt;</a:t>
            </a:r>
            <a:r>
              <a:rPr lang="en-US" sz="1600" dirty="0"/>
              <a:t>data_path&gt;php/users/3720b01effe92174aa55f0cb6fcb82a08cd3ef06d8925e4c458c6839/&lt;/data_path</a:t>
            </a:r>
            <a:r>
              <a:rPr lang="en-US" sz="1600" dirty="0" smtClean="0"/>
              <a:t>&gt;</a:t>
            </a:r>
          </a:p>
          <a:p>
            <a:pPr algn="l" rtl="0"/>
            <a:r>
              <a:rPr lang="en-US" sz="1600" dirty="0" smtClean="0"/>
              <a:t>    &lt;</a:t>
            </a:r>
            <a:r>
              <a:rPr lang="en-US" sz="1600" dirty="0"/>
              <a:t>weather_dependancy&gt;False&lt;/weather_dependancy</a:t>
            </a:r>
            <a:r>
              <a:rPr lang="en-US" sz="1600" dirty="0" smtClean="0"/>
              <a:t>&gt;</a:t>
            </a:r>
          </a:p>
          <a:p>
            <a:pPr algn="l" rtl="0"/>
            <a:r>
              <a:rPr lang="en-US" sz="1600" dirty="0" smtClean="0"/>
              <a:t>      </a:t>
            </a:r>
            <a:r>
              <a:rPr lang="en-US" sz="1600" dirty="0"/>
              <a:t>&lt;schedule</a:t>
            </a:r>
            <a:r>
              <a:rPr lang="en-US" sz="1600" dirty="0" smtClean="0"/>
              <a:t>&gt;</a:t>
            </a:r>
          </a:p>
          <a:p>
            <a:pPr algn="l" rtl="0"/>
            <a:r>
              <a:rPr lang="en-US" sz="1600" dirty="0" smtClean="0"/>
              <a:t>        </a:t>
            </a:r>
            <a:r>
              <a:rPr lang="en-US" sz="1600" dirty="0"/>
              <a:t>&lt;weekdays&gt;1111111&lt;/weekdays</a:t>
            </a:r>
            <a:r>
              <a:rPr lang="en-US" sz="1600" dirty="0" smtClean="0"/>
              <a:t>&gt; # which days the plan is for </a:t>
            </a:r>
          </a:p>
          <a:p>
            <a:pPr algn="l" rtl="0"/>
            <a:r>
              <a:rPr lang="en-US" sz="1600" dirty="0" smtClean="0"/>
              <a:t>        </a:t>
            </a:r>
            <a:r>
              <a:rPr lang="en-US" sz="1600" dirty="0"/>
              <a:t>&lt;cycle_period</a:t>
            </a:r>
            <a:r>
              <a:rPr lang="en-US" sz="1600" dirty="0" smtClean="0"/>
              <a:t>&gt;</a:t>
            </a:r>
          </a:p>
          <a:p>
            <a:pPr algn="l" rtl="0"/>
            <a:r>
              <a:rPr lang="en-US" sz="1600" dirty="0" smtClean="0">
                <a:solidFill>
                  <a:srgbClr val="00B0F0"/>
                </a:solidFill>
              </a:rPr>
              <a:t>          </a:t>
            </a:r>
            <a:r>
              <a:rPr lang="en-US" sz="1600" dirty="0">
                <a:solidFill>
                  <a:srgbClr val="00B0F0"/>
                </a:solidFill>
              </a:rPr>
              <a:t>&lt;every_x_days&gt;1&lt;/every_x_days</a:t>
            </a:r>
            <a:r>
              <a:rPr lang="en-US" sz="1600" dirty="0" smtClean="0">
                <a:solidFill>
                  <a:srgbClr val="00B0F0"/>
                </a:solidFill>
              </a:rPr>
              <a:t>&gt;</a:t>
            </a:r>
          </a:p>
          <a:p>
            <a:pPr algn="l" rtl="0"/>
            <a:r>
              <a:rPr lang="en-US" sz="1600" dirty="0" smtClean="0">
                <a:solidFill>
                  <a:srgbClr val="00B0F0"/>
                </a:solidFill>
              </a:rPr>
              <a:t>          </a:t>
            </a:r>
            <a:r>
              <a:rPr lang="en-US" sz="1600" dirty="0">
                <a:solidFill>
                  <a:srgbClr val="00B0F0"/>
                </a:solidFill>
              </a:rPr>
              <a:t>&lt;every_x_hours&gt;2&lt;/every_x_hours</a:t>
            </a:r>
            <a:r>
              <a:rPr lang="en-US" sz="1600" dirty="0" smtClean="0">
                <a:solidFill>
                  <a:srgbClr val="00B0F0"/>
                </a:solidFill>
              </a:rPr>
              <a:t>&gt;</a:t>
            </a:r>
          </a:p>
          <a:p>
            <a:pPr algn="l" rtl="0"/>
            <a:r>
              <a:rPr lang="en-US" sz="1600" dirty="0" smtClean="0">
                <a:solidFill>
                  <a:srgbClr val="00B0F0"/>
                </a:solidFill>
              </a:rPr>
              <a:t>          </a:t>
            </a:r>
            <a:r>
              <a:rPr lang="en-US" sz="1600" dirty="0">
                <a:solidFill>
                  <a:srgbClr val="00B0F0"/>
                </a:solidFill>
              </a:rPr>
              <a:t>&lt;every_x_minutes&gt;2&lt;/</a:t>
            </a:r>
            <a:r>
              <a:rPr lang="en-US" sz="1600" dirty="0" smtClean="0">
                <a:solidFill>
                  <a:srgbClr val="00B0F0"/>
                </a:solidFill>
              </a:rPr>
              <a:t>every_x_minutes&gt;</a:t>
            </a:r>
          </a:p>
          <a:p>
            <a:pPr algn="l" rtl="0"/>
            <a:r>
              <a:rPr lang="en-US" sz="1600" dirty="0"/>
              <a:t> </a:t>
            </a:r>
            <a:r>
              <a:rPr lang="en-US" sz="1600" dirty="0" smtClean="0"/>
              <a:t>       &lt;/cycle_period&gt;</a:t>
            </a:r>
          </a:p>
          <a:p>
            <a:pPr algn="l" rtl="0"/>
            <a:r>
              <a:rPr lang="en-US" sz="1600" dirty="0" smtClean="0"/>
              <a:t>      &lt;/schedule&gt;</a:t>
            </a:r>
          </a:p>
          <a:p>
            <a:pPr algn="l" rtl="0"/>
            <a:r>
              <a:rPr lang="en-US" sz="1600" b="1" dirty="0"/>
              <a:t>&lt;/config</a:t>
            </a:r>
            <a:r>
              <a:rPr lang="en-US" sz="1600" b="1" dirty="0" smtClean="0"/>
              <a:t>&gt;</a:t>
            </a:r>
          </a:p>
          <a:p>
            <a:pPr algn="l" rtl="0"/>
            <a:r>
              <a:rPr lang="en-US" sz="1600" b="1" dirty="0" smtClean="0"/>
              <a:t>&lt;!-- </a:t>
            </a:r>
            <a:r>
              <a:rPr lang="en-US" sz="1600" b="1" dirty="0"/>
              <a:t>MD5 Signature: 09d13f1c781699fb498c1471f3b8293a </a:t>
            </a:r>
            <a:r>
              <a:rPr lang="en-US" sz="1600" b="1" dirty="0" smtClean="0"/>
              <a:t>--&gt;</a:t>
            </a:r>
            <a:endParaRPr lang="he-IL" sz="1600" b="1" dirty="0"/>
          </a:p>
        </p:txBody>
      </p:sp>
      <p:sp>
        <p:nvSpPr>
          <p:cNvPr id="10" name="Rectangle 9"/>
          <p:cNvSpPr/>
          <p:nvPr/>
        </p:nvSpPr>
        <p:spPr>
          <a:xfrm>
            <a:off x="6172200" y="4940300"/>
            <a:ext cx="3972954" cy="749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title"/>
          </p:nvPr>
        </p:nvSpPr>
        <p:spPr>
          <a:xfrm>
            <a:off x="838200" y="365125"/>
            <a:ext cx="10515600" cy="1325563"/>
          </a:xfrm>
        </p:spPr>
        <p:txBody>
          <a:bodyPr/>
          <a:lstStyle/>
          <a:p>
            <a:pPr algn="ctr"/>
            <a:r>
              <a:rPr lang="en-US" b="1" dirty="0"/>
              <a:t>Vulnerability Description</a:t>
            </a:r>
            <a:endParaRPr lang="he-IL" b="1" dirty="0"/>
          </a:p>
        </p:txBody>
      </p:sp>
    </p:spTree>
    <p:extLst>
      <p:ext uri="{BB962C8B-B14F-4D97-AF65-F5344CB8AC3E}">
        <p14:creationId xmlns:p14="http://schemas.microsoft.com/office/powerpoint/2010/main" val="3756659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pPr algn="ctr"/>
            <a:r>
              <a:rPr lang="en-US" b="1" dirty="0"/>
              <a:t>Exploitations </a:t>
            </a:r>
            <a:r>
              <a:rPr lang="en-US" b="1" dirty="0" smtClean="0"/>
              <a:t>and Demo</a:t>
            </a:r>
            <a:r>
              <a:rPr lang="en-GB" b="1" dirty="0" smtClean="0"/>
              <a:t> </a:t>
            </a:r>
            <a:endParaRPr lang="he-IL" b="1" dirty="0"/>
          </a:p>
        </p:txBody>
      </p:sp>
      <p:sp>
        <p:nvSpPr>
          <p:cNvPr id="9" name="מציין מיקום תוכן 3">
            <a:extLst>
              <a:ext uri="{FF2B5EF4-FFF2-40B4-BE49-F238E27FC236}">
                <a16:creationId xmlns:a16="http://schemas.microsoft.com/office/drawing/2014/main" id="{3C235863-6803-4507-BA21-C7ED53DBD330}"/>
              </a:ext>
            </a:extLst>
          </p:cNvPr>
          <p:cNvSpPr txBox="1">
            <a:spLocks/>
          </p:cNvSpPr>
          <p:nvPr/>
        </p:nvSpPr>
        <p:spPr>
          <a:xfrm>
            <a:off x="838200" y="1825625"/>
            <a:ext cx="5032014" cy="4351338"/>
          </a:xfrm>
          <a:prstGeom prst="rect">
            <a:avLst/>
          </a:prstGeom>
        </p:spPr>
        <p:txBody>
          <a:bodyPr vert="horz" lIns="91440" tIns="45720" rIns="91440" bIns="45720" rtlCol="1">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buNone/>
            </a:pPr>
            <a:r>
              <a:rPr lang="en-GB" sz="2800" u="sng" dirty="0" smtClean="0"/>
              <a:t>Injecting Watering Plans</a:t>
            </a:r>
          </a:p>
          <a:p>
            <a:pPr marL="971550" lvl="1" indent="-514350" algn="l" rtl="0">
              <a:buAutoNum type="arabicPeriod"/>
            </a:pPr>
            <a:r>
              <a:rPr lang="en-GB" sz="2800" dirty="0" smtClean="0"/>
              <a:t>Applying an MITM attack to hijack a request that is sent to GreenIQ’s cloud server.</a:t>
            </a:r>
          </a:p>
          <a:p>
            <a:pPr marL="971550" lvl="1" indent="-514350" algn="l" rtl="0">
              <a:buAutoNum type="arabicPeriod"/>
            </a:pPr>
            <a:r>
              <a:rPr lang="en-GB" sz="2800" dirty="0" smtClean="0"/>
              <a:t>Sending a newer update time (current time) than the time that is stored on the smart irrigation system.</a:t>
            </a:r>
          </a:p>
          <a:p>
            <a:pPr marL="971550" lvl="1" indent="-514350" algn="l" rtl="0">
              <a:buAutoNum type="arabicPeriod"/>
            </a:pPr>
            <a:r>
              <a:rPr lang="en-GB" sz="2800" dirty="0" smtClean="0"/>
              <a:t>Sending a fake XML of a watering plan that consumes water all day long.</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978" y="2995980"/>
            <a:ext cx="1258203" cy="1258203"/>
          </a:xfrm>
          <a:prstGeom prst="rect">
            <a:avLst/>
          </a:prstGeom>
        </p:spPr>
      </p:pic>
      <p:cxnSp>
        <p:nvCxnSpPr>
          <p:cNvPr id="12" name="Straight Connector 11"/>
          <p:cNvCxnSpPr/>
          <p:nvPr/>
        </p:nvCxnSpPr>
        <p:spPr>
          <a:xfrm flipV="1">
            <a:off x="7568665" y="2453992"/>
            <a:ext cx="2631262" cy="111279"/>
          </a:xfrm>
          <a:prstGeom prst="line">
            <a:avLst/>
          </a:prstGeom>
          <a:ln w="57150">
            <a:tailEnd type="triangle"/>
          </a:ln>
        </p:spPr>
        <p:style>
          <a:lnRef idx="1">
            <a:schemeClr val="dk1"/>
          </a:lnRef>
          <a:fillRef idx="0">
            <a:schemeClr val="dk1"/>
          </a:fillRef>
          <a:effectRef idx="0">
            <a:schemeClr val="dk1"/>
          </a:effectRef>
          <a:fontRef idx="minor">
            <a:schemeClr val="tx1"/>
          </a:fontRef>
        </p:style>
      </p:cxnSp>
      <p:pic>
        <p:nvPicPr>
          <p:cNvPr id="13" name="Picture 2" descr="Image result for 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0122" y="2094016"/>
            <a:ext cx="649890" cy="10043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08808" y="2142526"/>
            <a:ext cx="2951428" cy="369332"/>
          </a:xfrm>
          <a:prstGeom prst="rect">
            <a:avLst/>
          </a:prstGeom>
          <a:noFill/>
        </p:spPr>
        <p:txBody>
          <a:bodyPr wrap="square" rtlCol="0">
            <a:spAutoFit/>
          </a:bodyPr>
          <a:lstStyle/>
          <a:p>
            <a:pPr algn="ctr"/>
            <a:r>
              <a:rPr lang="en-GB" dirty="0" smtClean="0"/>
              <a:t>1. DNS Request - GreenIQ.net</a:t>
            </a:r>
            <a:endParaRPr lang="en-US" dirty="0"/>
          </a:p>
        </p:txBody>
      </p:sp>
      <p:cxnSp>
        <p:nvCxnSpPr>
          <p:cNvPr id="15" name="Straight Connector 14"/>
          <p:cNvCxnSpPr/>
          <p:nvPr/>
        </p:nvCxnSpPr>
        <p:spPr>
          <a:xfrm flipV="1">
            <a:off x="7494829" y="2897042"/>
            <a:ext cx="2643358" cy="98700"/>
          </a:xfrm>
          <a:prstGeom prst="line">
            <a:avLst/>
          </a:prstGeom>
          <a:ln w="57150">
            <a:headEnd type="triangle"/>
            <a:tailEnd type="non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rot="21385823">
            <a:off x="7340988" y="2572785"/>
            <a:ext cx="3013601" cy="369332"/>
          </a:xfrm>
          <a:prstGeom prst="rect">
            <a:avLst/>
          </a:prstGeom>
          <a:noFill/>
        </p:spPr>
        <p:txBody>
          <a:bodyPr wrap="square" rtlCol="0">
            <a:spAutoFit/>
          </a:bodyPr>
          <a:lstStyle/>
          <a:p>
            <a:pPr algn="ctr"/>
            <a:r>
              <a:rPr lang="en-GB" dirty="0" smtClean="0"/>
              <a:t>2. DNS Resolve  - GreenIQ.net</a:t>
            </a:r>
            <a:endParaRPr lang="en-US" dirty="0"/>
          </a:p>
        </p:txBody>
      </p:sp>
      <p:cxnSp>
        <p:nvCxnSpPr>
          <p:cNvPr id="17" name="Straight Connector 16"/>
          <p:cNvCxnSpPr/>
          <p:nvPr/>
        </p:nvCxnSpPr>
        <p:spPr>
          <a:xfrm>
            <a:off x="7426378" y="3625885"/>
            <a:ext cx="2553383" cy="505101"/>
          </a:xfrm>
          <a:prstGeom prst="line">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rot="542915">
            <a:off x="7401730" y="3957183"/>
            <a:ext cx="2701437" cy="646331"/>
          </a:xfrm>
          <a:prstGeom prst="rect">
            <a:avLst/>
          </a:prstGeom>
          <a:noFill/>
        </p:spPr>
        <p:txBody>
          <a:bodyPr wrap="square" rtlCol="0">
            <a:spAutoFit/>
          </a:bodyPr>
          <a:lstStyle/>
          <a:p>
            <a:pPr algn="ctr"/>
            <a:r>
              <a:rPr lang="en-GB" dirty="0" smtClean="0"/>
              <a:t>4. HTTP Response – </a:t>
            </a:r>
          </a:p>
          <a:p>
            <a:pPr algn="ctr"/>
            <a:r>
              <a:rPr lang="en-GB" dirty="0" smtClean="0"/>
              <a:t>Current Timestamp</a:t>
            </a:r>
            <a:endParaRPr lang="en-US" dirty="0"/>
          </a:p>
        </p:txBody>
      </p:sp>
      <p:cxnSp>
        <p:nvCxnSpPr>
          <p:cNvPr id="19" name="Straight Connector 18"/>
          <p:cNvCxnSpPr/>
          <p:nvPr/>
        </p:nvCxnSpPr>
        <p:spPr>
          <a:xfrm flipH="1" flipV="1">
            <a:off x="7185457" y="4319870"/>
            <a:ext cx="2606962" cy="473831"/>
          </a:xfrm>
          <a:prstGeom prst="line">
            <a:avLst/>
          </a:prstGeom>
          <a:ln w="5715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rot="542915">
            <a:off x="7908416" y="3299105"/>
            <a:ext cx="2122502" cy="646331"/>
          </a:xfrm>
          <a:prstGeom prst="rect">
            <a:avLst/>
          </a:prstGeom>
          <a:noFill/>
        </p:spPr>
        <p:txBody>
          <a:bodyPr wrap="square" rtlCol="0">
            <a:spAutoFit/>
          </a:bodyPr>
          <a:lstStyle/>
          <a:p>
            <a:pPr algn="ctr"/>
            <a:r>
              <a:rPr lang="en-GB" dirty="0" smtClean="0"/>
              <a:t>3. HTTP Request – Last User Update</a:t>
            </a:r>
            <a:endParaRPr lang="en-US" dirty="0"/>
          </a:p>
        </p:txBody>
      </p:sp>
      <p:cxnSp>
        <p:nvCxnSpPr>
          <p:cNvPr id="21" name="Straight Connector 20"/>
          <p:cNvCxnSpPr/>
          <p:nvPr/>
        </p:nvCxnSpPr>
        <p:spPr>
          <a:xfrm>
            <a:off x="7099281" y="4963860"/>
            <a:ext cx="2895283" cy="480309"/>
          </a:xfrm>
          <a:prstGeom prst="line">
            <a:avLst/>
          </a:prstGeom>
          <a:ln w="57150">
            <a:solidFill>
              <a:srgbClr val="00B050"/>
            </a:solidFill>
            <a:prstDash val="sysDash"/>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542915">
            <a:off x="7344855" y="5284850"/>
            <a:ext cx="2374916" cy="646331"/>
          </a:xfrm>
          <a:prstGeom prst="rect">
            <a:avLst/>
          </a:prstGeom>
          <a:noFill/>
        </p:spPr>
        <p:txBody>
          <a:bodyPr wrap="square" rtlCol="0">
            <a:spAutoFit/>
          </a:bodyPr>
          <a:lstStyle/>
          <a:p>
            <a:pPr algn="ctr"/>
            <a:r>
              <a:rPr lang="en-GB" dirty="0" smtClean="0"/>
              <a:t>6. HTTP Response – </a:t>
            </a:r>
          </a:p>
          <a:p>
            <a:pPr algn="ctr"/>
            <a:r>
              <a:rPr lang="en-GB" dirty="0" smtClean="0"/>
              <a:t>XML File</a:t>
            </a:r>
            <a:endParaRPr lang="en-US" dirty="0"/>
          </a:p>
        </p:txBody>
      </p:sp>
      <p:cxnSp>
        <p:nvCxnSpPr>
          <p:cNvPr id="23" name="Straight Connector 22"/>
          <p:cNvCxnSpPr/>
          <p:nvPr/>
        </p:nvCxnSpPr>
        <p:spPr>
          <a:xfrm flipH="1" flipV="1">
            <a:off x="6992609" y="5558693"/>
            <a:ext cx="3144574" cy="614140"/>
          </a:xfrm>
          <a:prstGeom prst="line">
            <a:avLst/>
          </a:prstGeom>
          <a:ln w="57150">
            <a:solidFill>
              <a:srgbClr val="00B0F0"/>
            </a:solidFill>
            <a:prstDash val="sysDash"/>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rot="542915">
            <a:off x="7382269" y="4611645"/>
            <a:ext cx="2473241" cy="646331"/>
          </a:xfrm>
          <a:prstGeom prst="rect">
            <a:avLst/>
          </a:prstGeom>
          <a:noFill/>
        </p:spPr>
        <p:txBody>
          <a:bodyPr wrap="square" rtlCol="0">
            <a:spAutoFit/>
          </a:bodyPr>
          <a:lstStyle/>
          <a:p>
            <a:pPr algn="ctr"/>
            <a:r>
              <a:rPr lang="en-GB" dirty="0" smtClean="0"/>
              <a:t>5. HTTP Request – </a:t>
            </a:r>
          </a:p>
          <a:p>
            <a:pPr algn="ctr"/>
            <a:r>
              <a:rPr lang="en-GB" dirty="0" smtClean="0"/>
              <a:t>(GET) Watering Plan</a:t>
            </a:r>
            <a:endParaRPr lang="en-US" dirty="0"/>
          </a:p>
        </p:txBody>
      </p:sp>
      <p:sp>
        <p:nvSpPr>
          <p:cNvPr id="26" name="TextBox 25"/>
          <p:cNvSpPr txBox="1"/>
          <p:nvPr/>
        </p:nvSpPr>
        <p:spPr>
          <a:xfrm>
            <a:off x="6256532" y="2726235"/>
            <a:ext cx="1090235" cy="369332"/>
          </a:xfrm>
          <a:prstGeom prst="rect">
            <a:avLst/>
          </a:prstGeom>
          <a:noFill/>
        </p:spPr>
        <p:txBody>
          <a:bodyPr wrap="square" rtlCol="0">
            <a:spAutoFit/>
          </a:bodyPr>
          <a:lstStyle/>
          <a:p>
            <a:r>
              <a:rPr lang="en-GB" b="1" dirty="0" smtClean="0"/>
              <a:t>GreenIQ</a:t>
            </a:r>
            <a:endParaRPr lang="en-US" b="1" dirty="0"/>
          </a:p>
        </p:txBody>
      </p:sp>
      <p:sp>
        <p:nvSpPr>
          <p:cNvPr id="27" name="TextBox 26"/>
          <p:cNvSpPr txBox="1"/>
          <p:nvPr/>
        </p:nvSpPr>
        <p:spPr>
          <a:xfrm>
            <a:off x="11139052" y="2163241"/>
            <a:ext cx="1090235" cy="923330"/>
          </a:xfrm>
          <a:prstGeom prst="rect">
            <a:avLst/>
          </a:prstGeom>
          <a:noFill/>
        </p:spPr>
        <p:txBody>
          <a:bodyPr wrap="square" rtlCol="0">
            <a:spAutoFit/>
          </a:bodyPr>
          <a:lstStyle/>
          <a:p>
            <a:pPr algn="l"/>
            <a:r>
              <a:rPr lang="en-GB" b="1" dirty="0" smtClean="0"/>
              <a:t>Fake</a:t>
            </a:r>
          </a:p>
          <a:p>
            <a:pPr algn="l"/>
            <a:r>
              <a:rPr lang="en-GB" b="1" dirty="0" smtClean="0"/>
              <a:t>DNS Server</a:t>
            </a:r>
            <a:endParaRPr lang="en-US" b="1" dirty="0"/>
          </a:p>
        </p:txBody>
      </p:sp>
      <p:pic>
        <p:nvPicPr>
          <p:cNvPr id="30" name="Picture 2" descr="Image result for 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9661" y="4386150"/>
            <a:ext cx="649890" cy="100433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1195882" y="4230480"/>
            <a:ext cx="1090235" cy="1200329"/>
          </a:xfrm>
          <a:prstGeom prst="rect">
            <a:avLst/>
          </a:prstGeom>
          <a:noFill/>
        </p:spPr>
        <p:txBody>
          <a:bodyPr wrap="square" rtlCol="0">
            <a:spAutoFit/>
          </a:bodyPr>
          <a:lstStyle/>
          <a:p>
            <a:pPr algn="l"/>
            <a:r>
              <a:rPr lang="en-GB" b="1" dirty="0" smtClean="0"/>
              <a:t>Fake</a:t>
            </a:r>
          </a:p>
          <a:p>
            <a:pPr algn="l"/>
            <a:r>
              <a:rPr lang="en-GB" b="1" dirty="0" smtClean="0"/>
              <a:t>GreenIQ Cloud Server</a:t>
            </a:r>
            <a:endParaRPr lang="en-US" b="1" dirty="0"/>
          </a:p>
        </p:txBody>
      </p:sp>
      <p:sp>
        <p:nvSpPr>
          <p:cNvPr id="40" name="TextBox 39"/>
          <p:cNvSpPr txBox="1"/>
          <p:nvPr/>
        </p:nvSpPr>
        <p:spPr>
          <a:xfrm>
            <a:off x="7567028" y="1554834"/>
            <a:ext cx="2489200" cy="369332"/>
          </a:xfrm>
          <a:prstGeom prst="rect">
            <a:avLst/>
          </a:prstGeom>
          <a:noFill/>
        </p:spPr>
        <p:txBody>
          <a:bodyPr wrap="square" rtlCol="0">
            <a:spAutoFit/>
          </a:bodyPr>
          <a:lstStyle/>
          <a:p>
            <a:pPr algn="ctr"/>
            <a:r>
              <a:rPr lang="en-GB" b="1" u="sng" dirty="0" smtClean="0"/>
              <a:t>DNS Spoofing</a:t>
            </a:r>
            <a:endParaRPr lang="en-US" b="1" u="sng" dirty="0"/>
          </a:p>
        </p:txBody>
      </p:sp>
    </p:spTree>
    <p:extLst>
      <p:ext uri="{BB962C8B-B14F-4D97-AF65-F5344CB8AC3E}">
        <p14:creationId xmlns:p14="http://schemas.microsoft.com/office/powerpoint/2010/main" val="4215115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pPr algn="ctr"/>
            <a:r>
              <a:rPr lang="en-US" b="1" dirty="0" smtClean="0"/>
              <a:t>Permanent Denial of Service</a:t>
            </a:r>
            <a:endParaRPr lang="he-IL" b="1"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978" y="2995980"/>
            <a:ext cx="1258203" cy="1258203"/>
          </a:xfrm>
          <a:prstGeom prst="rect">
            <a:avLst/>
          </a:prstGeom>
        </p:spPr>
      </p:pic>
      <p:cxnSp>
        <p:nvCxnSpPr>
          <p:cNvPr id="12" name="Straight Connector 11"/>
          <p:cNvCxnSpPr/>
          <p:nvPr/>
        </p:nvCxnSpPr>
        <p:spPr>
          <a:xfrm flipV="1">
            <a:off x="7568665" y="2453992"/>
            <a:ext cx="2631262" cy="111279"/>
          </a:xfrm>
          <a:prstGeom prst="line">
            <a:avLst/>
          </a:prstGeom>
          <a:ln w="57150">
            <a:tailEnd type="triangle"/>
          </a:ln>
        </p:spPr>
        <p:style>
          <a:lnRef idx="1">
            <a:schemeClr val="dk1"/>
          </a:lnRef>
          <a:fillRef idx="0">
            <a:schemeClr val="dk1"/>
          </a:fillRef>
          <a:effectRef idx="0">
            <a:schemeClr val="dk1"/>
          </a:effectRef>
          <a:fontRef idx="minor">
            <a:schemeClr val="tx1"/>
          </a:fontRef>
        </p:style>
      </p:cxnSp>
      <p:pic>
        <p:nvPicPr>
          <p:cNvPr id="13" name="Picture 2" descr="Image result for 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0122" y="2094016"/>
            <a:ext cx="649890" cy="10043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08808" y="2142526"/>
            <a:ext cx="2951428" cy="369332"/>
          </a:xfrm>
          <a:prstGeom prst="rect">
            <a:avLst/>
          </a:prstGeom>
          <a:noFill/>
        </p:spPr>
        <p:txBody>
          <a:bodyPr wrap="square" rtlCol="0">
            <a:spAutoFit/>
          </a:bodyPr>
          <a:lstStyle/>
          <a:p>
            <a:pPr algn="ctr"/>
            <a:r>
              <a:rPr lang="en-GB" dirty="0" smtClean="0"/>
              <a:t>1. DNS Request - GreenIQ.net</a:t>
            </a:r>
            <a:endParaRPr lang="en-US" dirty="0"/>
          </a:p>
        </p:txBody>
      </p:sp>
      <p:cxnSp>
        <p:nvCxnSpPr>
          <p:cNvPr id="15" name="Straight Connector 14"/>
          <p:cNvCxnSpPr/>
          <p:nvPr/>
        </p:nvCxnSpPr>
        <p:spPr>
          <a:xfrm flipV="1">
            <a:off x="7494829" y="2897042"/>
            <a:ext cx="2643358" cy="98700"/>
          </a:xfrm>
          <a:prstGeom prst="line">
            <a:avLst/>
          </a:prstGeom>
          <a:ln w="57150">
            <a:headEnd type="triangle"/>
            <a:tailEnd type="non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rot="21385823">
            <a:off x="7340988" y="2572785"/>
            <a:ext cx="3013601" cy="369332"/>
          </a:xfrm>
          <a:prstGeom prst="rect">
            <a:avLst/>
          </a:prstGeom>
          <a:noFill/>
        </p:spPr>
        <p:txBody>
          <a:bodyPr wrap="square" rtlCol="0">
            <a:spAutoFit/>
          </a:bodyPr>
          <a:lstStyle/>
          <a:p>
            <a:pPr algn="ctr"/>
            <a:r>
              <a:rPr lang="en-GB" dirty="0" smtClean="0"/>
              <a:t>2. DNS Resolve  - GreenIQ.net</a:t>
            </a:r>
            <a:endParaRPr lang="en-US" dirty="0"/>
          </a:p>
        </p:txBody>
      </p:sp>
      <p:cxnSp>
        <p:nvCxnSpPr>
          <p:cNvPr id="17" name="Straight Connector 16"/>
          <p:cNvCxnSpPr/>
          <p:nvPr/>
        </p:nvCxnSpPr>
        <p:spPr>
          <a:xfrm>
            <a:off x="7426378" y="3625885"/>
            <a:ext cx="2553383" cy="505101"/>
          </a:xfrm>
          <a:prstGeom prst="line">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rot="542915">
            <a:off x="7401730" y="3957183"/>
            <a:ext cx="2701437" cy="646331"/>
          </a:xfrm>
          <a:prstGeom prst="rect">
            <a:avLst/>
          </a:prstGeom>
          <a:noFill/>
        </p:spPr>
        <p:txBody>
          <a:bodyPr wrap="square" rtlCol="0">
            <a:spAutoFit/>
          </a:bodyPr>
          <a:lstStyle/>
          <a:p>
            <a:pPr algn="ctr"/>
            <a:r>
              <a:rPr lang="en-GB" dirty="0" smtClean="0"/>
              <a:t>4. HTTP Response – </a:t>
            </a:r>
          </a:p>
          <a:p>
            <a:pPr algn="ctr"/>
            <a:r>
              <a:rPr lang="en-GB" dirty="0" smtClean="0"/>
              <a:t>Current Timestamp</a:t>
            </a:r>
            <a:endParaRPr lang="en-US" dirty="0"/>
          </a:p>
        </p:txBody>
      </p:sp>
      <p:cxnSp>
        <p:nvCxnSpPr>
          <p:cNvPr id="19" name="Straight Connector 18"/>
          <p:cNvCxnSpPr/>
          <p:nvPr/>
        </p:nvCxnSpPr>
        <p:spPr>
          <a:xfrm flipH="1" flipV="1">
            <a:off x="7185457" y="4319870"/>
            <a:ext cx="2606962" cy="473831"/>
          </a:xfrm>
          <a:prstGeom prst="line">
            <a:avLst/>
          </a:prstGeom>
          <a:ln w="5715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rot="542915">
            <a:off x="7908416" y="3299105"/>
            <a:ext cx="2122502" cy="646331"/>
          </a:xfrm>
          <a:prstGeom prst="rect">
            <a:avLst/>
          </a:prstGeom>
          <a:noFill/>
        </p:spPr>
        <p:txBody>
          <a:bodyPr wrap="square" rtlCol="0">
            <a:spAutoFit/>
          </a:bodyPr>
          <a:lstStyle/>
          <a:p>
            <a:pPr algn="ctr"/>
            <a:r>
              <a:rPr lang="en-GB" dirty="0" smtClean="0"/>
              <a:t>3. HTTP Request – Last User Update</a:t>
            </a:r>
            <a:endParaRPr lang="en-US" dirty="0"/>
          </a:p>
        </p:txBody>
      </p:sp>
      <p:cxnSp>
        <p:nvCxnSpPr>
          <p:cNvPr id="21" name="Straight Connector 20"/>
          <p:cNvCxnSpPr/>
          <p:nvPr/>
        </p:nvCxnSpPr>
        <p:spPr>
          <a:xfrm>
            <a:off x="7099281" y="4963860"/>
            <a:ext cx="2895283" cy="480309"/>
          </a:xfrm>
          <a:prstGeom prst="line">
            <a:avLst/>
          </a:prstGeom>
          <a:ln w="57150">
            <a:solidFill>
              <a:srgbClr val="00B050"/>
            </a:solidFill>
            <a:prstDash val="sysDash"/>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542915">
            <a:off x="7344855" y="5284850"/>
            <a:ext cx="2374916" cy="646331"/>
          </a:xfrm>
          <a:prstGeom prst="rect">
            <a:avLst/>
          </a:prstGeom>
          <a:noFill/>
        </p:spPr>
        <p:txBody>
          <a:bodyPr wrap="square" rtlCol="0">
            <a:spAutoFit/>
          </a:bodyPr>
          <a:lstStyle/>
          <a:p>
            <a:pPr algn="ctr"/>
            <a:r>
              <a:rPr lang="en-GB" dirty="0" smtClean="0"/>
              <a:t>6. HTTP Response – </a:t>
            </a:r>
          </a:p>
          <a:p>
            <a:pPr algn="ctr"/>
            <a:r>
              <a:rPr lang="en-GB" dirty="0" smtClean="0"/>
              <a:t>XML File</a:t>
            </a:r>
            <a:endParaRPr lang="en-US" dirty="0"/>
          </a:p>
        </p:txBody>
      </p:sp>
      <p:cxnSp>
        <p:nvCxnSpPr>
          <p:cNvPr id="23" name="Straight Connector 22"/>
          <p:cNvCxnSpPr/>
          <p:nvPr/>
        </p:nvCxnSpPr>
        <p:spPr>
          <a:xfrm flipH="1" flipV="1">
            <a:off x="6992609" y="5558693"/>
            <a:ext cx="3144574" cy="614140"/>
          </a:xfrm>
          <a:prstGeom prst="line">
            <a:avLst/>
          </a:prstGeom>
          <a:ln w="57150">
            <a:solidFill>
              <a:srgbClr val="00B0F0"/>
            </a:solidFill>
            <a:prstDash val="sysDash"/>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rot="542915">
            <a:off x="7382269" y="4611645"/>
            <a:ext cx="2473241" cy="646331"/>
          </a:xfrm>
          <a:prstGeom prst="rect">
            <a:avLst/>
          </a:prstGeom>
          <a:noFill/>
        </p:spPr>
        <p:txBody>
          <a:bodyPr wrap="square" rtlCol="0">
            <a:spAutoFit/>
          </a:bodyPr>
          <a:lstStyle/>
          <a:p>
            <a:pPr algn="ctr"/>
            <a:r>
              <a:rPr lang="en-GB" dirty="0" smtClean="0"/>
              <a:t>5. HTTP Request – </a:t>
            </a:r>
          </a:p>
          <a:p>
            <a:pPr algn="ctr"/>
            <a:r>
              <a:rPr lang="en-GB" dirty="0" smtClean="0"/>
              <a:t>(GET) Watering Plan</a:t>
            </a:r>
            <a:endParaRPr lang="en-US" dirty="0"/>
          </a:p>
        </p:txBody>
      </p:sp>
      <p:sp>
        <p:nvSpPr>
          <p:cNvPr id="26" name="TextBox 25"/>
          <p:cNvSpPr txBox="1"/>
          <p:nvPr/>
        </p:nvSpPr>
        <p:spPr>
          <a:xfrm>
            <a:off x="6256532" y="2726235"/>
            <a:ext cx="1090235" cy="369332"/>
          </a:xfrm>
          <a:prstGeom prst="rect">
            <a:avLst/>
          </a:prstGeom>
          <a:noFill/>
        </p:spPr>
        <p:txBody>
          <a:bodyPr wrap="square" rtlCol="0">
            <a:spAutoFit/>
          </a:bodyPr>
          <a:lstStyle/>
          <a:p>
            <a:r>
              <a:rPr lang="en-GB" b="1" dirty="0" smtClean="0"/>
              <a:t>GreenIQ</a:t>
            </a:r>
            <a:endParaRPr lang="en-US" b="1" dirty="0"/>
          </a:p>
        </p:txBody>
      </p:sp>
      <p:sp>
        <p:nvSpPr>
          <p:cNvPr id="27" name="TextBox 26"/>
          <p:cNvSpPr txBox="1"/>
          <p:nvPr/>
        </p:nvSpPr>
        <p:spPr>
          <a:xfrm>
            <a:off x="11139052" y="2163241"/>
            <a:ext cx="1090235" cy="923330"/>
          </a:xfrm>
          <a:prstGeom prst="rect">
            <a:avLst/>
          </a:prstGeom>
          <a:noFill/>
        </p:spPr>
        <p:txBody>
          <a:bodyPr wrap="square" rtlCol="0">
            <a:spAutoFit/>
          </a:bodyPr>
          <a:lstStyle/>
          <a:p>
            <a:pPr algn="l"/>
            <a:r>
              <a:rPr lang="en-GB" b="1" dirty="0" smtClean="0"/>
              <a:t>Fake</a:t>
            </a:r>
          </a:p>
          <a:p>
            <a:pPr algn="l"/>
            <a:r>
              <a:rPr lang="en-GB" b="1" dirty="0" smtClean="0"/>
              <a:t>DNS Server</a:t>
            </a:r>
            <a:endParaRPr lang="en-US" b="1" dirty="0"/>
          </a:p>
        </p:txBody>
      </p:sp>
      <p:pic>
        <p:nvPicPr>
          <p:cNvPr id="30" name="Picture 2" descr="Image result for 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9661" y="4386150"/>
            <a:ext cx="649890" cy="100433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1195882" y="4230480"/>
            <a:ext cx="1090235" cy="1200329"/>
          </a:xfrm>
          <a:prstGeom prst="rect">
            <a:avLst/>
          </a:prstGeom>
          <a:noFill/>
        </p:spPr>
        <p:txBody>
          <a:bodyPr wrap="square" rtlCol="0">
            <a:spAutoFit/>
          </a:bodyPr>
          <a:lstStyle/>
          <a:p>
            <a:pPr algn="l"/>
            <a:r>
              <a:rPr lang="en-GB" b="1" dirty="0" smtClean="0"/>
              <a:t>Fake</a:t>
            </a:r>
          </a:p>
          <a:p>
            <a:pPr algn="l"/>
            <a:r>
              <a:rPr lang="en-GB" b="1" dirty="0" smtClean="0"/>
              <a:t>GreenIQ Cloud Server</a:t>
            </a:r>
            <a:endParaRPr lang="en-US" b="1" dirty="0"/>
          </a:p>
        </p:txBody>
      </p:sp>
      <p:sp>
        <p:nvSpPr>
          <p:cNvPr id="40" name="TextBox 39"/>
          <p:cNvSpPr txBox="1"/>
          <p:nvPr/>
        </p:nvSpPr>
        <p:spPr>
          <a:xfrm>
            <a:off x="7567028" y="1554834"/>
            <a:ext cx="2489200" cy="369332"/>
          </a:xfrm>
          <a:prstGeom prst="rect">
            <a:avLst/>
          </a:prstGeom>
          <a:noFill/>
        </p:spPr>
        <p:txBody>
          <a:bodyPr wrap="square" rtlCol="0">
            <a:spAutoFit/>
          </a:bodyPr>
          <a:lstStyle/>
          <a:p>
            <a:pPr algn="ctr"/>
            <a:r>
              <a:rPr lang="en-GB" b="1" u="sng" dirty="0" smtClean="0"/>
              <a:t>DNS Spoofing</a:t>
            </a:r>
            <a:endParaRPr lang="en-US" b="1" u="sng" dirty="0"/>
          </a:p>
        </p:txBody>
      </p:sp>
      <p:pic>
        <p:nvPicPr>
          <p:cNvPr id="25" name="Picture 24"/>
          <p:cNvPicPr>
            <a:picLocks noChangeAspect="1"/>
          </p:cNvPicPr>
          <p:nvPr/>
        </p:nvPicPr>
        <p:blipFill rotWithShape="1">
          <a:blip r:embed="rId5"/>
          <a:srcRect l="10832" t="46543" r="52169" b="22593"/>
          <a:stretch/>
        </p:blipFill>
        <p:spPr>
          <a:xfrm>
            <a:off x="96324" y="2360193"/>
            <a:ext cx="5983527" cy="2807633"/>
          </a:xfrm>
          <a:prstGeom prst="rect">
            <a:avLst/>
          </a:prstGeom>
        </p:spPr>
      </p:pic>
      <p:sp>
        <p:nvSpPr>
          <p:cNvPr id="28" name="Rectangle 27"/>
          <p:cNvSpPr/>
          <p:nvPr/>
        </p:nvSpPr>
        <p:spPr>
          <a:xfrm>
            <a:off x="610205" y="2552447"/>
            <a:ext cx="1083733" cy="24790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11339" y="1953581"/>
            <a:ext cx="3937000" cy="369332"/>
          </a:xfrm>
          <a:prstGeom prst="rect">
            <a:avLst/>
          </a:prstGeom>
          <a:noFill/>
        </p:spPr>
        <p:txBody>
          <a:bodyPr wrap="square" rtlCol="0">
            <a:spAutoFit/>
          </a:bodyPr>
          <a:lstStyle/>
          <a:p>
            <a:pPr algn="ctr"/>
            <a:r>
              <a:rPr lang="en-US" u="sng" dirty="0" smtClean="0"/>
              <a:t>Code from </a:t>
            </a:r>
            <a:r>
              <a:rPr lang="en-US" u="sng" dirty="0" err="1" smtClean="0"/>
              <a:t>GreenIQ’s</a:t>
            </a:r>
            <a:r>
              <a:rPr lang="en-US" u="sng" dirty="0" smtClean="0"/>
              <a:t> firmware</a:t>
            </a:r>
            <a:endParaRPr lang="en-US" u="sng" dirty="0"/>
          </a:p>
        </p:txBody>
      </p:sp>
      <p:sp>
        <p:nvSpPr>
          <p:cNvPr id="32" name="Rectangle 31"/>
          <p:cNvSpPr/>
          <p:nvPr/>
        </p:nvSpPr>
        <p:spPr>
          <a:xfrm>
            <a:off x="1211339" y="2987940"/>
            <a:ext cx="2760133" cy="25122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630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Autofit/>
          </a:bodyPr>
          <a:lstStyle/>
          <a:p>
            <a:pPr algn="ctr"/>
            <a:r>
              <a:rPr lang="en-GB" sz="4800" b="1" dirty="0" smtClean="0"/>
              <a:t>Who Are We?</a:t>
            </a:r>
            <a:endParaRPr lang="he-IL" sz="4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679" y="1690688"/>
            <a:ext cx="775018" cy="8502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319" y="4883136"/>
            <a:ext cx="894913" cy="850240"/>
          </a:xfrm>
          <a:prstGeom prst="rect">
            <a:avLst/>
          </a:prstGeom>
        </p:spPr>
      </p:pic>
      <p:sp>
        <p:nvSpPr>
          <p:cNvPr id="5" name="Rectangle 4"/>
          <p:cNvSpPr/>
          <p:nvPr/>
        </p:nvSpPr>
        <p:spPr>
          <a:xfrm>
            <a:off x="1645358" y="1835678"/>
            <a:ext cx="10144672" cy="923330"/>
          </a:xfrm>
          <a:prstGeom prst="rect">
            <a:avLst/>
          </a:prstGeom>
        </p:spPr>
        <p:txBody>
          <a:bodyPr wrap="square">
            <a:spAutoFit/>
          </a:bodyPr>
          <a:lstStyle/>
          <a:p>
            <a:pPr algn="l"/>
            <a:r>
              <a:rPr lang="en-US" b="1" dirty="0">
                <a:latin typeface="Calibri" panose="020F0502020204030204" pitchFamily="34" charset="0"/>
                <a:ea typeface="Calibri" panose="020F0502020204030204" pitchFamily="34" charset="0"/>
                <a:cs typeface="Arial" panose="020B0604020202020204" pitchFamily="34" charset="0"/>
                <a:hlinkClick r:id="rId5"/>
              </a:rPr>
              <a:t>Ben Nassi</a:t>
            </a:r>
            <a:r>
              <a:rPr lang="en-US" dirty="0">
                <a:latin typeface="Calibri" panose="020F0502020204030204" pitchFamily="34" charset="0"/>
                <a:ea typeface="Calibri" panose="020F0502020204030204" pitchFamily="34" charset="0"/>
                <a:cs typeface="Arial" panose="020B0604020202020204" pitchFamily="34" charset="0"/>
                <a:hlinkClick r:id="rId5"/>
              </a:rPr>
              <a:t> </a:t>
            </a:r>
            <a:r>
              <a:rPr lang="en-US" dirty="0">
                <a:latin typeface="Calibri" panose="020F0502020204030204" pitchFamily="34" charset="0"/>
                <a:ea typeface="Calibri" panose="020F0502020204030204" pitchFamily="34" charset="0"/>
                <a:cs typeface="Arial" panose="020B0604020202020204" pitchFamily="34" charset="0"/>
              </a:rPr>
              <a:t>is </a:t>
            </a:r>
            <a:r>
              <a:rPr lang="en-US" dirty="0" smtClean="0">
                <a:latin typeface="Calibri" panose="020F0502020204030204" pitchFamily="34" charset="0"/>
                <a:ea typeface="Calibri" panose="020F0502020204030204" pitchFamily="34" charset="0"/>
                <a:cs typeface="Arial" panose="020B0604020202020204" pitchFamily="34" charset="0"/>
              </a:rPr>
              <a:t>a </a:t>
            </a:r>
            <a:r>
              <a:rPr lang="en-US" b="1" dirty="0" smtClean="0">
                <a:latin typeface="Calibri" panose="020F0502020204030204" pitchFamily="34" charset="0"/>
                <a:ea typeface="Calibri" panose="020F0502020204030204" pitchFamily="34" charset="0"/>
                <a:cs typeface="Arial" panose="020B0604020202020204" pitchFamily="34" charset="0"/>
              </a:rPr>
              <a:t>Ph.D</a:t>
            </a:r>
            <a:r>
              <a:rPr lang="en-US" b="1" dirty="0">
                <a:latin typeface="Calibri" panose="020F0502020204030204" pitchFamily="34" charset="0"/>
                <a:ea typeface="Calibri" panose="020F0502020204030204" pitchFamily="34" charset="0"/>
                <a:cs typeface="Arial" panose="020B0604020202020204" pitchFamily="34" charset="0"/>
              </a:rPr>
              <a:t>. student </a:t>
            </a:r>
            <a:r>
              <a:rPr lang="en-US" dirty="0">
                <a:latin typeface="Calibri" panose="020F0502020204030204" pitchFamily="34" charset="0"/>
                <a:ea typeface="Calibri" panose="020F0502020204030204" pitchFamily="34" charset="0"/>
                <a:cs typeface="Arial" panose="020B0604020202020204" pitchFamily="34" charset="0"/>
              </a:rPr>
              <a:t>in the</a:t>
            </a:r>
            <a:r>
              <a:rPr lang="en-US" b="1" dirty="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hlinkClick r:id="rId6"/>
              </a:rPr>
              <a:t>Department of Software and Information Systems Engineering </a:t>
            </a:r>
            <a:r>
              <a:rPr lang="en-US" dirty="0">
                <a:latin typeface="Calibri" panose="020F0502020204030204" pitchFamily="34" charset="0"/>
                <a:ea typeface="Calibri" panose="020F0502020204030204" pitchFamily="34" charset="0"/>
                <a:cs typeface="Arial" panose="020B0604020202020204" pitchFamily="34" charset="0"/>
              </a:rPr>
              <a:t>at</a:t>
            </a:r>
            <a:r>
              <a:rPr lang="en-US" b="1" dirty="0">
                <a:latin typeface="Calibri" panose="020F0502020204030204" pitchFamily="34" charset="0"/>
                <a:ea typeface="Calibri" panose="020F0502020204030204" pitchFamily="34" charset="0"/>
                <a:cs typeface="Arial" panose="020B0604020202020204" pitchFamily="34" charset="0"/>
              </a:rPr>
              <a:t> Ben-Gurion University of the </a:t>
            </a:r>
            <a:r>
              <a:rPr lang="en-US" b="1" dirty="0" smtClean="0">
                <a:latin typeface="Calibri" panose="020F0502020204030204" pitchFamily="34" charset="0"/>
                <a:ea typeface="Calibri" panose="020F0502020204030204" pitchFamily="34" charset="0"/>
                <a:cs typeface="Arial" panose="020B0604020202020204" pitchFamily="34" charset="0"/>
              </a:rPr>
              <a:t>Negev </a:t>
            </a:r>
            <a:r>
              <a:rPr lang="en-US" dirty="0" smtClean="0">
                <a:latin typeface="Calibri" panose="020F0502020204030204" pitchFamily="34" charset="0"/>
                <a:ea typeface="Calibri" panose="020F0502020204030204" pitchFamily="34" charset="0"/>
                <a:cs typeface="Arial" panose="020B0604020202020204" pitchFamily="34" charset="0"/>
              </a:rPr>
              <a:t>and a</a:t>
            </a:r>
            <a:r>
              <a:rPr lang="en-US" b="1" dirty="0" smtClean="0">
                <a:latin typeface="Calibri" panose="020F0502020204030204" pitchFamily="34" charset="0"/>
                <a:ea typeface="Calibri" panose="020F0502020204030204" pitchFamily="34" charset="0"/>
                <a:cs typeface="Arial" panose="020B0604020202020204" pitchFamily="34" charset="0"/>
              </a:rPr>
              <a:t> former Google employee.</a:t>
            </a:r>
            <a:r>
              <a:rPr lang="en-US" dirty="0" smtClean="0">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His Ph.D. topic </a:t>
            </a:r>
            <a:r>
              <a:rPr lang="en-US" dirty="0" smtClean="0">
                <a:latin typeface="Calibri" panose="020F0502020204030204" pitchFamily="34" charset="0"/>
                <a:ea typeface="Calibri" panose="020F0502020204030204" pitchFamily="34" charset="0"/>
                <a:cs typeface="Arial" panose="020B0604020202020204" pitchFamily="34" charset="0"/>
              </a:rPr>
              <a:t>is titled</a:t>
            </a:r>
            <a:r>
              <a:rPr lang="en-US" dirty="0">
                <a:latin typeface="Calibri" panose="020F0502020204030204" pitchFamily="34" charset="0"/>
                <a:ea typeface="Calibri" panose="020F0502020204030204" pitchFamily="34" charset="0"/>
                <a:cs typeface="Arial" panose="020B0604020202020204" pitchFamily="34" charset="0"/>
              </a:rPr>
              <a:t>, "Cyber security in the </a:t>
            </a:r>
            <a:r>
              <a:rPr lang="en-US" dirty="0" smtClean="0">
                <a:latin typeface="Calibri" panose="020F0502020204030204" pitchFamily="34" charset="0"/>
                <a:ea typeface="Calibri" panose="020F0502020204030204" pitchFamily="34" charset="0"/>
                <a:cs typeface="Arial" panose="020B0604020202020204" pitchFamily="34" charset="0"/>
              </a:rPr>
              <a:t>IoT era."</a:t>
            </a:r>
            <a:endParaRPr lang="en-US" dirty="0"/>
          </a:p>
        </p:txBody>
      </p:sp>
      <p:sp>
        <p:nvSpPr>
          <p:cNvPr id="6" name="Rectangle 5"/>
          <p:cNvSpPr/>
          <p:nvPr/>
        </p:nvSpPr>
        <p:spPr>
          <a:xfrm>
            <a:off x="1613218" y="4780799"/>
            <a:ext cx="10144672" cy="981423"/>
          </a:xfrm>
          <a:prstGeom prst="rect">
            <a:avLst/>
          </a:prstGeom>
        </p:spPr>
        <p:txBody>
          <a:bodyPr wrap="square">
            <a:spAutoFit/>
          </a:bodyPr>
          <a:lstStyle/>
          <a:p>
            <a:pPr algn="l" rtl="0">
              <a:lnSpc>
                <a:spcPct val="107000"/>
              </a:lnSpc>
              <a:spcAft>
                <a:spcPts val="800"/>
              </a:spcAft>
            </a:pPr>
            <a:r>
              <a:rPr lang="en-US" b="1" dirty="0" smtClean="0">
                <a:latin typeface="Calibri" panose="020F0502020204030204" pitchFamily="34" charset="0"/>
                <a:ea typeface="Calibri" panose="020F0502020204030204" pitchFamily="34" charset="0"/>
                <a:cs typeface="Arial" panose="020B0604020202020204" pitchFamily="34" charset="0"/>
                <a:hlinkClick r:id="rId7"/>
              </a:rPr>
              <a:t>Prof. Yuval </a:t>
            </a:r>
            <a:r>
              <a:rPr lang="en-US" b="1" dirty="0">
                <a:latin typeface="Calibri" panose="020F0502020204030204" pitchFamily="34" charset="0"/>
                <a:ea typeface="Calibri" panose="020F0502020204030204" pitchFamily="34" charset="0"/>
                <a:cs typeface="Arial" panose="020B0604020202020204" pitchFamily="34" charset="0"/>
                <a:hlinkClick r:id="rId7"/>
              </a:rPr>
              <a:t>Elovici</a:t>
            </a:r>
            <a:r>
              <a:rPr lang="en-US" dirty="0">
                <a:latin typeface="Calibri" panose="020F0502020204030204" pitchFamily="34" charset="0"/>
                <a:ea typeface="Calibri" panose="020F0502020204030204" pitchFamily="34" charset="0"/>
                <a:cs typeface="Arial" panose="020B0604020202020204" pitchFamily="34" charset="0"/>
              </a:rPr>
              <a:t> is the </a:t>
            </a:r>
            <a:r>
              <a:rPr lang="en-US" b="1" dirty="0">
                <a:latin typeface="Calibri" panose="020F0502020204030204" pitchFamily="34" charset="0"/>
                <a:ea typeface="Calibri" panose="020F0502020204030204" pitchFamily="34" charset="0"/>
                <a:cs typeface="Arial" panose="020B0604020202020204" pitchFamily="34" charset="0"/>
              </a:rPr>
              <a:t>director</a:t>
            </a:r>
            <a:r>
              <a:rPr lang="en-US" dirty="0">
                <a:latin typeface="Calibri" panose="020F0502020204030204" pitchFamily="34" charset="0"/>
                <a:ea typeface="Calibri" panose="020F0502020204030204" pitchFamily="34" charset="0"/>
                <a:cs typeface="Arial" panose="020B0604020202020204" pitchFamily="34" charset="0"/>
              </a:rPr>
              <a:t> of the </a:t>
            </a:r>
            <a:r>
              <a:rPr lang="en-US" b="1" dirty="0">
                <a:latin typeface="Calibri" panose="020F0502020204030204" pitchFamily="34" charset="0"/>
                <a:ea typeface="Calibri" panose="020F0502020204030204" pitchFamily="34" charset="0"/>
                <a:cs typeface="Arial" panose="020B0604020202020204" pitchFamily="34" charset="0"/>
                <a:hlinkClick r:id="rId8"/>
              </a:rPr>
              <a:t>Telekom Innovation Laboratories</a:t>
            </a:r>
            <a:r>
              <a:rPr lang="en-US" dirty="0">
                <a:latin typeface="Calibri" panose="020F0502020204030204" pitchFamily="34" charset="0"/>
                <a:ea typeface="Calibri" panose="020F0502020204030204" pitchFamily="34" charset="0"/>
                <a:cs typeface="Arial" panose="020B0604020202020204" pitchFamily="34" charset="0"/>
              </a:rPr>
              <a:t> at Ben-Gurion University of the </a:t>
            </a:r>
            <a:r>
              <a:rPr lang="en-US" dirty="0" smtClean="0">
                <a:latin typeface="Calibri" panose="020F0502020204030204" pitchFamily="34" charset="0"/>
                <a:ea typeface="Calibri" panose="020F0502020204030204" pitchFamily="34" charset="0"/>
                <a:cs typeface="Arial" panose="020B0604020202020204" pitchFamily="34" charset="0"/>
              </a:rPr>
              <a:t>Negev, </a:t>
            </a:r>
            <a:r>
              <a:rPr lang="en-US" b="1" dirty="0">
                <a:latin typeface="Calibri" panose="020F0502020204030204" pitchFamily="34" charset="0"/>
                <a:ea typeface="Calibri" panose="020F0502020204030204" pitchFamily="34" charset="0"/>
                <a:cs typeface="Arial" panose="020B0604020202020204" pitchFamily="34" charset="0"/>
              </a:rPr>
              <a:t>head of </a:t>
            </a:r>
            <a:r>
              <a:rPr lang="en-US" b="1" dirty="0" smtClean="0">
                <a:latin typeface="Calibri" panose="020F0502020204030204" pitchFamily="34" charset="0"/>
                <a:ea typeface="Calibri" panose="020F0502020204030204" pitchFamily="34" charset="0"/>
                <a:cs typeface="Arial" panose="020B0604020202020204" pitchFamily="34" charset="0"/>
                <a:hlinkClick r:id="rId9"/>
              </a:rPr>
              <a:t>BGU’s </a:t>
            </a:r>
            <a:r>
              <a:rPr lang="en-US" b="1" dirty="0">
                <a:latin typeface="Calibri" panose="020F0502020204030204" pitchFamily="34" charset="0"/>
                <a:ea typeface="Calibri" panose="020F0502020204030204" pitchFamily="34" charset="0"/>
                <a:cs typeface="Arial" panose="020B0604020202020204" pitchFamily="34" charset="0"/>
                <a:hlinkClick r:id="rId9"/>
              </a:rPr>
              <a:t>Cyber Security Research Center</a:t>
            </a:r>
            <a:r>
              <a:rPr lang="en-US" dirty="0">
                <a:latin typeface="Calibri" panose="020F0502020204030204" pitchFamily="34" charset="0"/>
                <a:ea typeface="Calibri" panose="020F0502020204030204" pitchFamily="34" charset="0"/>
                <a:cs typeface="Arial" panose="020B0604020202020204" pitchFamily="34" charset="0"/>
              </a:rPr>
              <a:t>, and a </a:t>
            </a:r>
            <a:r>
              <a:rPr lang="en-US" b="1" dirty="0" smtClean="0">
                <a:latin typeface="Calibri" panose="020F0502020204030204" pitchFamily="34" charset="0"/>
                <a:ea typeface="Calibri" panose="020F0502020204030204" pitchFamily="34" charset="0"/>
                <a:cs typeface="Arial" panose="020B0604020202020204" pitchFamily="34" charset="0"/>
              </a:rPr>
              <a:t>professor </a:t>
            </a:r>
            <a:r>
              <a:rPr lang="en-US" b="1" dirty="0">
                <a:latin typeface="Calibri" panose="020F0502020204030204" pitchFamily="34" charset="0"/>
                <a:ea typeface="Calibri" panose="020F0502020204030204" pitchFamily="34" charset="0"/>
                <a:cs typeface="Arial" panose="020B0604020202020204" pitchFamily="34" charset="0"/>
              </a:rPr>
              <a:t>in the </a:t>
            </a:r>
            <a:r>
              <a:rPr lang="en-US" b="1" dirty="0">
                <a:latin typeface="Calibri" panose="020F0502020204030204" pitchFamily="34" charset="0"/>
                <a:ea typeface="Calibri" panose="020F0502020204030204" pitchFamily="34" charset="0"/>
                <a:cs typeface="Arial" panose="020B0604020202020204" pitchFamily="34" charset="0"/>
                <a:hlinkClick r:id="rId6"/>
              </a:rPr>
              <a:t>Department of Software and Information Systems Engineering</a:t>
            </a:r>
            <a:r>
              <a:rPr lang="en-US" b="1" dirty="0">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at BGU. </a:t>
            </a:r>
          </a:p>
        </p:txBody>
      </p:sp>
      <p:sp>
        <p:nvSpPr>
          <p:cNvPr id="7" name="Rectangle 6"/>
          <p:cNvSpPr/>
          <p:nvPr/>
        </p:nvSpPr>
        <p:spPr>
          <a:xfrm>
            <a:off x="1613218" y="3896595"/>
            <a:ext cx="10208953" cy="685059"/>
          </a:xfrm>
          <a:prstGeom prst="rect">
            <a:avLst/>
          </a:prstGeom>
        </p:spPr>
        <p:txBody>
          <a:bodyPr wrap="square">
            <a:spAutoFit/>
          </a:bodyPr>
          <a:lstStyle/>
          <a:p>
            <a:pPr algn="l" rtl="0">
              <a:lnSpc>
                <a:spcPct val="107000"/>
              </a:lnSpc>
              <a:spcAft>
                <a:spcPts val="800"/>
              </a:spcAft>
            </a:pPr>
            <a:r>
              <a:rPr lang="en-US" b="1" dirty="0" smtClean="0">
                <a:latin typeface="Calibri" panose="020F0502020204030204" pitchFamily="34" charset="0"/>
                <a:ea typeface="Calibri" panose="020F0502020204030204" pitchFamily="34" charset="0"/>
                <a:cs typeface="Arial" panose="020B0604020202020204" pitchFamily="34" charset="0"/>
                <a:hlinkClick r:id="rId10"/>
              </a:rPr>
              <a:t>Dr. Asaf </a:t>
            </a:r>
            <a:r>
              <a:rPr lang="en-US" b="1" dirty="0">
                <a:latin typeface="Calibri" panose="020F0502020204030204" pitchFamily="34" charset="0"/>
                <a:ea typeface="Calibri" panose="020F0502020204030204" pitchFamily="34" charset="0"/>
                <a:cs typeface="Arial" panose="020B0604020202020204" pitchFamily="34" charset="0"/>
                <a:hlinkClick r:id="rId10"/>
              </a:rPr>
              <a:t>Shabtai</a:t>
            </a:r>
            <a:r>
              <a:rPr lang="en-US" dirty="0">
                <a:latin typeface="Calibri" panose="020F0502020204030204" pitchFamily="34" charset="0"/>
                <a:ea typeface="Calibri" panose="020F0502020204030204" pitchFamily="34" charset="0"/>
                <a:cs typeface="Arial" panose="020B0604020202020204" pitchFamily="34" charset="0"/>
              </a:rPr>
              <a:t> is </a:t>
            </a:r>
            <a:r>
              <a:rPr lang="en-US" dirty="0" smtClean="0">
                <a:latin typeface="Calibri" panose="020F0502020204030204" pitchFamily="34" charset="0"/>
                <a:ea typeface="Calibri" panose="020F0502020204030204" pitchFamily="34" charset="0"/>
                <a:cs typeface="Arial" panose="020B0604020202020204" pitchFamily="34" charset="0"/>
              </a:rPr>
              <a:t>an </a:t>
            </a:r>
            <a:r>
              <a:rPr lang="en-US" b="1" dirty="0">
                <a:latin typeface="Calibri" panose="020F0502020204030204" pitchFamily="34" charset="0"/>
                <a:ea typeface="Calibri" panose="020F0502020204030204" pitchFamily="34" charset="0"/>
                <a:cs typeface="Arial" panose="020B0604020202020204" pitchFamily="34" charset="0"/>
              </a:rPr>
              <a:t>assistant professor </a:t>
            </a:r>
            <a:r>
              <a:rPr lang="en-US" dirty="0" smtClean="0">
                <a:latin typeface="Calibri" panose="020F0502020204030204" pitchFamily="34" charset="0"/>
                <a:ea typeface="Calibri" panose="020F0502020204030204" pitchFamily="34" charset="0"/>
                <a:cs typeface="Arial" panose="020B0604020202020204" pitchFamily="34" charset="0"/>
              </a:rPr>
              <a:t>in the </a:t>
            </a:r>
            <a:r>
              <a:rPr lang="en-US" b="1" dirty="0">
                <a:latin typeface="Calibri" panose="020F0502020204030204" pitchFamily="34" charset="0"/>
                <a:ea typeface="Calibri" panose="020F0502020204030204" pitchFamily="34" charset="0"/>
                <a:cs typeface="Arial" panose="020B0604020202020204" pitchFamily="34" charset="0"/>
                <a:hlinkClick r:id="rId6"/>
              </a:rPr>
              <a:t>Department of Software and Information Systems Engineering</a:t>
            </a:r>
            <a:r>
              <a:rPr lang="en-US" b="1" dirty="0">
                <a:latin typeface="Calibri" panose="020F0502020204030204" pitchFamily="34" charset="0"/>
                <a:ea typeface="Calibri" panose="020F0502020204030204" pitchFamily="34" charset="0"/>
                <a:cs typeface="Arial" panose="020B0604020202020204" pitchFamily="34" charset="0"/>
              </a:rPr>
              <a:t> at Ben-Gurion </a:t>
            </a:r>
            <a:r>
              <a:rPr lang="en-US" b="1" dirty="0" smtClean="0">
                <a:latin typeface="Calibri" panose="020F0502020204030204" pitchFamily="34" charset="0"/>
                <a:ea typeface="Calibri" panose="020F0502020204030204" pitchFamily="34" charset="0"/>
                <a:cs typeface="Arial" panose="020B0604020202020204" pitchFamily="34" charset="0"/>
              </a:rPr>
              <a:t>University of the Negev (BGU)</a:t>
            </a:r>
            <a:r>
              <a:rPr lang="en-US"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1581077" y="2817835"/>
            <a:ext cx="10208953" cy="685059"/>
          </a:xfrm>
          <a:prstGeom prst="rect">
            <a:avLst/>
          </a:prstGeom>
        </p:spPr>
        <p:txBody>
          <a:bodyPr wrap="square">
            <a:spAutoFit/>
          </a:bodyPr>
          <a:lstStyle/>
          <a:p>
            <a:pPr algn="l" rtl="0">
              <a:lnSpc>
                <a:spcPct val="107000"/>
              </a:lnSpc>
              <a:spcAft>
                <a:spcPts val="800"/>
              </a:spcAft>
            </a:pPr>
            <a:r>
              <a:rPr lang="en-US" b="1" dirty="0" smtClean="0">
                <a:latin typeface="Calibri" panose="020F0502020204030204" pitchFamily="34" charset="0"/>
                <a:ea typeface="Calibri" panose="020F0502020204030204" pitchFamily="34" charset="0"/>
                <a:cs typeface="Arial" panose="020B0604020202020204" pitchFamily="34" charset="0"/>
              </a:rPr>
              <a:t>Moshe Sror </a:t>
            </a:r>
            <a:r>
              <a:rPr lang="en-US" dirty="0" smtClean="0">
                <a:latin typeface="Calibri" panose="020F0502020204030204" pitchFamily="34" charset="0"/>
                <a:ea typeface="Calibri" panose="020F0502020204030204" pitchFamily="34" charset="0"/>
                <a:cs typeface="Arial" panose="020B0604020202020204" pitchFamily="34" charset="0"/>
              </a:rPr>
              <a:t>is a security researcher at BGU’s </a:t>
            </a:r>
            <a:r>
              <a:rPr lang="en-US" dirty="0">
                <a:latin typeface="Calibri" panose="020F0502020204030204" pitchFamily="34" charset="0"/>
                <a:ea typeface="Calibri" panose="020F0502020204030204" pitchFamily="34" charset="0"/>
                <a:cs typeface="Arial" panose="020B0604020202020204" pitchFamily="34" charset="0"/>
              </a:rPr>
              <a:t>Cyber Security Research </a:t>
            </a:r>
            <a:r>
              <a:rPr lang="en-US" dirty="0" smtClean="0">
                <a:latin typeface="Calibri" panose="020F0502020204030204" pitchFamily="34" charset="0"/>
                <a:ea typeface="Calibri" panose="020F0502020204030204" pitchFamily="34" charset="0"/>
                <a:cs typeface="Arial" panose="020B0604020202020204" pitchFamily="34" charset="0"/>
              </a:rPr>
              <a:t>Center. He </a:t>
            </a:r>
            <a:r>
              <a:rPr lang="en-GB" dirty="0" smtClean="0">
                <a:latin typeface="Calibri" panose="020F0502020204030204" pitchFamily="34" charset="0"/>
                <a:ea typeface="Calibri" panose="020F0502020204030204" pitchFamily="34" charset="0"/>
                <a:cs typeface="Arial" panose="020B0604020202020204" pitchFamily="34" charset="0"/>
              </a:rPr>
              <a:t>holds</a:t>
            </a: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dirty="0" smtClean="0">
                <a:latin typeface="Calibri" panose="020F0502020204030204" pitchFamily="34" charset="0"/>
                <a:ea typeface="Calibri" panose="020F0502020204030204" pitchFamily="34" charset="0"/>
                <a:cs typeface="Arial" panose="020B0604020202020204" pitchFamily="34" charset="0"/>
              </a:rPr>
              <a:t>a </a:t>
            </a:r>
            <a:r>
              <a:rPr lang="en-US" b="1" dirty="0" smtClean="0">
                <a:latin typeface="Calibri" panose="020F0502020204030204" pitchFamily="34" charset="0"/>
                <a:ea typeface="Calibri" panose="020F0502020204030204" pitchFamily="34" charset="0"/>
                <a:cs typeface="Arial" panose="020B0604020202020204" pitchFamily="34" charset="0"/>
              </a:rPr>
              <a:t>B.Sc</a:t>
            </a:r>
            <a:r>
              <a:rPr lang="en-US" b="1" dirty="0">
                <a:latin typeface="Calibri" panose="020F0502020204030204" pitchFamily="34" charset="0"/>
                <a:ea typeface="Calibri" panose="020F0502020204030204" pitchFamily="34" charset="0"/>
                <a:cs typeface="Arial" panose="020B0604020202020204" pitchFamily="34" charset="0"/>
              </a:rPr>
              <a:t>. </a:t>
            </a:r>
            <a:r>
              <a:rPr lang="en-US" b="1" dirty="0" smtClean="0">
                <a:latin typeface="Calibri" panose="020F0502020204030204" pitchFamily="34" charset="0"/>
                <a:ea typeface="Calibri" panose="020F0502020204030204" pitchFamily="34" charset="0"/>
                <a:cs typeface="Arial" panose="020B0604020202020204" pitchFamily="34" charset="0"/>
              </a:rPr>
              <a:t>in </a:t>
            </a:r>
            <a:r>
              <a:rPr lang="en-US" b="1" dirty="0" smtClean="0">
                <a:latin typeface="Calibri" panose="020F0502020204030204" pitchFamily="34" charset="0"/>
                <a:ea typeface="Calibri" panose="020F0502020204030204" pitchFamily="34" charset="0"/>
                <a:cs typeface="Arial" panose="020B0604020202020204" pitchFamily="34" charset="0"/>
                <a:hlinkClick r:id="rId6"/>
              </a:rPr>
              <a:t>software </a:t>
            </a:r>
            <a:r>
              <a:rPr lang="en-US" b="1" dirty="0">
                <a:latin typeface="Calibri" panose="020F0502020204030204" pitchFamily="34" charset="0"/>
                <a:ea typeface="Calibri" panose="020F0502020204030204" pitchFamily="34" charset="0"/>
                <a:cs typeface="Arial" panose="020B0604020202020204" pitchFamily="34" charset="0"/>
                <a:hlinkClick r:id="rId6"/>
              </a:rPr>
              <a:t>and </a:t>
            </a:r>
            <a:r>
              <a:rPr lang="en-US" b="1" dirty="0" smtClean="0">
                <a:latin typeface="Calibri" panose="020F0502020204030204" pitchFamily="34" charset="0"/>
                <a:ea typeface="Calibri" panose="020F0502020204030204" pitchFamily="34" charset="0"/>
                <a:cs typeface="Arial" panose="020B0604020202020204" pitchFamily="34" charset="0"/>
                <a:hlinkClick r:id="rId6"/>
              </a:rPr>
              <a:t>information systems engineering </a:t>
            </a:r>
            <a:r>
              <a:rPr lang="en-US" dirty="0" smtClean="0">
                <a:latin typeface="Calibri" panose="020F0502020204030204" pitchFamily="34" charset="0"/>
                <a:ea typeface="Calibri" panose="020F0502020204030204" pitchFamily="34" charset="0"/>
                <a:cs typeface="Arial" panose="020B0604020202020204" pitchFamily="34" charset="0"/>
              </a:rPr>
              <a:t>from </a:t>
            </a:r>
            <a:r>
              <a:rPr lang="en-US" b="1" dirty="0" smtClean="0">
                <a:latin typeface="Calibri" panose="020F0502020204030204" pitchFamily="34" charset="0"/>
                <a:ea typeface="Calibri" panose="020F0502020204030204" pitchFamily="34" charset="0"/>
                <a:cs typeface="Arial" panose="020B0604020202020204" pitchFamily="34" charset="0"/>
              </a:rPr>
              <a:t>Ben-Gurion University of the Negev</a:t>
            </a:r>
            <a:r>
              <a:rPr lang="en-US"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042" y="3823661"/>
            <a:ext cx="692289" cy="850240"/>
          </a:xfrm>
          <a:prstGeom prst="rect">
            <a:avLst/>
          </a:prstGeom>
        </p:spPr>
      </p:pic>
      <p:pic>
        <p:nvPicPr>
          <p:cNvPr id="12" name="Picture 11"/>
          <p:cNvPicPr>
            <a:picLocks noChangeAspect="1"/>
          </p:cNvPicPr>
          <p:nvPr/>
        </p:nvPicPr>
        <p:blipFill rotWithShape="1">
          <a:blip r:embed="rId12" cstate="print">
            <a:extLst>
              <a:ext uri="{28A0092B-C50C-407E-A947-70E740481C1C}">
                <a14:useLocalDpi xmlns:a14="http://schemas.microsoft.com/office/drawing/2010/main" val="0"/>
              </a:ext>
            </a:extLst>
          </a:blip>
          <a:srcRect l="14052" t="26134" r="57928" b="16697"/>
          <a:stretch/>
        </p:blipFill>
        <p:spPr>
          <a:xfrm rot="10800000">
            <a:off x="714387" y="2783933"/>
            <a:ext cx="555601" cy="850240"/>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843" y="5796734"/>
            <a:ext cx="3873945" cy="1146892"/>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05281" y="5908996"/>
            <a:ext cx="1813230" cy="884150"/>
          </a:xfrm>
          <a:prstGeom prst="rect">
            <a:avLst/>
          </a:prstGeom>
        </p:spPr>
      </p:pic>
      <p:sp>
        <p:nvSpPr>
          <p:cNvPr id="16" name="TextBox 15"/>
          <p:cNvSpPr txBox="1"/>
          <p:nvPr/>
        </p:nvSpPr>
        <p:spPr>
          <a:xfrm>
            <a:off x="10666963" y="6194760"/>
            <a:ext cx="1506491" cy="415498"/>
          </a:xfrm>
          <a:prstGeom prst="rect">
            <a:avLst/>
          </a:prstGeom>
          <a:noFill/>
        </p:spPr>
        <p:txBody>
          <a:bodyPr wrap="square" rtlCol="0">
            <a:spAutoFit/>
          </a:bodyPr>
          <a:lstStyle/>
          <a:p>
            <a:pPr algn="l" rtl="0"/>
            <a:r>
              <a:rPr lang="sv-SE" sz="1050" dirty="0"/>
              <a:t>Fujitsu System </a:t>
            </a:r>
            <a:r>
              <a:rPr lang="sv-SE" sz="1050" dirty="0" smtClean="0"/>
              <a:t>Integration Laboratories</a:t>
            </a:r>
            <a:endParaRPr lang="en-US" sz="1050" dirty="0"/>
          </a:p>
        </p:txBody>
      </p:sp>
    </p:spTree>
    <p:extLst>
      <p:ext uri="{BB962C8B-B14F-4D97-AF65-F5344CB8AC3E}">
        <p14:creationId xmlns:p14="http://schemas.microsoft.com/office/powerpoint/2010/main" val="3963854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Spoofing Weather Forecast</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199" y="1825625"/>
            <a:ext cx="7808667" cy="4351338"/>
          </a:xfrm>
        </p:spPr>
        <p:txBody>
          <a:bodyPr>
            <a:normAutofit lnSpcReduction="10000"/>
          </a:bodyPr>
          <a:lstStyle/>
          <a:p>
            <a:pPr lvl="1" algn="l" rtl="0"/>
            <a:r>
              <a:rPr lang="en-GB" sz="2800" b="0" dirty="0" smtClean="0"/>
              <a:t>A smart irrigation system </a:t>
            </a:r>
            <a:r>
              <a:rPr lang="en-GB" sz="2800" b="1" dirty="0" smtClean="0"/>
              <a:t>automatically</a:t>
            </a:r>
            <a:r>
              <a:rPr lang="en-GB" sz="2800" b="0" dirty="0" smtClean="0"/>
              <a:t> adapts its </a:t>
            </a:r>
            <a:r>
              <a:rPr lang="en-GB" sz="2800" b="1" dirty="0" smtClean="0"/>
              <a:t>watering plan </a:t>
            </a:r>
            <a:r>
              <a:rPr lang="en-GB" sz="2800" b="0" dirty="0" smtClean="0"/>
              <a:t>according to the </a:t>
            </a:r>
            <a:r>
              <a:rPr lang="en-GB" sz="2800" b="1" dirty="0" smtClean="0"/>
              <a:t>weather forecast </a:t>
            </a:r>
            <a:r>
              <a:rPr lang="en-GB" sz="2800" b="0" dirty="0" smtClean="0"/>
              <a:t>obtained from weather forecast services.</a:t>
            </a:r>
          </a:p>
          <a:p>
            <a:pPr lvl="1" algn="l" rtl="0"/>
            <a:endParaRPr lang="en-GB" sz="2800" dirty="0"/>
          </a:p>
          <a:p>
            <a:pPr lvl="1" algn="l" rtl="0"/>
            <a:endParaRPr lang="en-GB" sz="2800" b="0" dirty="0" smtClean="0"/>
          </a:p>
          <a:p>
            <a:pPr lvl="1" algn="l" rtl="0"/>
            <a:endParaRPr lang="en-GB" sz="2800" dirty="0"/>
          </a:p>
          <a:p>
            <a:pPr lvl="1" algn="l" rtl="0"/>
            <a:endParaRPr lang="en-GB" sz="2800" b="0" dirty="0" smtClean="0"/>
          </a:p>
          <a:p>
            <a:pPr lvl="1" algn="l" rtl="0"/>
            <a:endParaRPr lang="en-GB" sz="2800" dirty="0" smtClean="0"/>
          </a:p>
          <a:p>
            <a:pPr lvl="1" algn="l" rtl="0"/>
            <a:r>
              <a:rPr lang="en-GB" sz="2800" dirty="0" smtClean="0"/>
              <a:t>Every 6 hours a weather forecast request is sent to the </a:t>
            </a:r>
            <a:r>
              <a:rPr lang="en-GB" sz="2800" dirty="0"/>
              <a:t>weather forecast </a:t>
            </a:r>
            <a:r>
              <a:rPr lang="en-GB" sz="2800" dirty="0" smtClean="0"/>
              <a:t>server.</a:t>
            </a:r>
            <a:endParaRPr lang="en-GB" sz="2800" b="0" dirty="0" smtClean="0"/>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3054" b="7124"/>
          <a:stretch/>
        </p:blipFill>
        <p:spPr>
          <a:xfrm>
            <a:off x="2167718" y="3232127"/>
            <a:ext cx="2044489" cy="17970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867" y="3763926"/>
            <a:ext cx="2438400" cy="733425"/>
          </a:xfrm>
          <a:prstGeom prst="rect">
            <a:avLst/>
          </a:prstGeom>
        </p:spPr>
      </p:pic>
      <p:cxnSp>
        <p:nvCxnSpPr>
          <p:cNvPr id="8" name="Straight Connector 7"/>
          <p:cNvCxnSpPr/>
          <p:nvPr/>
        </p:nvCxnSpPr>
        <p:spPr>
          <a:xfrm flipV="1">
            <a:off x="4307595" y="4130638"/>
            <a:ext cx="4002026" cy="24569"/>
          </a:xfrm>
          <a:prstGeom prst="line">
            <a:avLst/>
          </a:prstGeom>
          <a:ln w="571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12206" y="3746771"/>
            <a:ext cx="1180981" cy="369332"/>
          </a:xfrm>
          <a:prstGeom prst="rect">
            <a:avLst/>
          </a:prstGeom>
          <a:noFill/>
        </p:spPr>
        <p:txBody>
          <a:bodyPr wrap="square" rtlCol="1">
            <a:spAutoFit/>
          </a:bodyPr>
          <a:lstStyle/>
          <a:p>
            <a:r>
              <a:rPr lang="en-US" dirty="0" smtClean="0"/>
              <a:t>HTTP</a:t>
            </a:r>
            <a:endParaRPr lang="he-IL" dirty="0"/>
          </a:p>
        </p:txBody>
      </p:sp>
      <p:pic>
        <p:nvPicPr>
          <p:cNvPr id="10" name="Picture 4" descr="Image result for internet clou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6181" y="3763926"/>
            <a:ext cx="1423680" cy="87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376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Vulnerability Description</a:t>
            </a:r>
            <a:endParaRPr lang="he-IL" b="1" dirty="0">
              <a:solidFill>
                <a:srgbClr val="FF0000"/>
              </a:solidFill>
            </a:endParaRPr>
          </a:p>
        </p:txBody>
      </p:sp>
      <p:sp>
        <p:nvSpPr>
          <p:cNvPr id="7" name="מציין מיקום תוכן 3">
            <a:extLst>
              <a:ext uri="{FF2B5EF4-FFF2-40B4-BE49-F238E27FC236}">
                <a16:creationId xmlns:a16="http://schemas.microsoft.com/office/drawing/2014/main" id="{3C235863-6803-4507-BA21-C7ED53DBD330}"/>
              </a:ext>
            </a:extLst>
          </p:cNvPr>
          <p:cNvSpPr txBox="1">
            <a:spLocks/>
          </p:cNvSpPr>
          <p:nvPr/>
        </p:nvSpPr>
        <p:spPr>
          <a:xfrm>
            <a:off x="332395" y="1339273"/>
            <a:ext cx="11163996" cy="551872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buNone/>
            </a:pPr>
            <a:endParaRPr lang="en-GB" u="sng" dirty="0" smtClean="0"/>
          </a:p>
          <a:p>
            <a:pPr marL="457200" lvl="1" indent="0" algn="l" rtl="0">
              <a:buNone/>
            </a:pPr>
            <a:endParaRPr lang="en-GB" dirty="0" smtClean="0"/>
          </a:p>
        </p:txBody>
      </p:sp>
      <p:sp>
        <p:nvSpPr>
          <p:cNvPr id="35"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1098654" y="5647216"/>
            <a:ext cx="9785246" cy="757976"/>
          </a:xfrm>
        </p:spPr>
        <p:txBody>
          <a:bodyPr>
            <a:normAutofit fontScale="92500" lnSpcReduction="20000"/>
          </a:bodyPr>
          <a:lstStyle/>
          <a:p>
            <a:pPr marL="0" indent="0" algn="l" rtl="0">
              <a:buNone/>
            </a:pPr>
            <a:r>
              <a:rPr lang="en-GB" sz="3200" b="0" dirty="0" smtClean="0"/>
              <a:t>R</a:t>
            </a:r>
            <a:r>
              <a:rPr lang="en-GB" sz="3200" dirty="0" smtClean="0"/>
              <a:t>ainMachine automatically adapts its watering plan according to the weather forecast in order to save water.</a:t>
            </a:r>
            <a:endParaRPr lang="en-GB" sz="3200" b="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48" y="1487424"/>
            <a:ext cx="10204704" cy="3883152"/>
          </a:xfrm>
          <a:prstGeom prst="rect">
            <a:avLst/>
          </a:prstGeom>
        </p:spPr>
      </p:pic>
    </p:spTree>
    <p:extLst>
      <p:ext uri="{BB962C8B-B14F-4D97-AF65-F5344CB8AC3E}">
        <p14:creationId xmlns:p14="http://schemas.microsoft.com/office/powerpoint/2010/main" val="4211406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Vulnerability Description</a:t>
            </a:r>
            <a:endParaRPr lang="he-IL" b="1" dirty="0">
              <a:solidFill>
                <a:srgbClr val="FF0000"/>
              </a:solidFill>
            </a:endParaRPr>
          </a:p>
        </p:txBody>
      </p:sp>
      <p:sp>
        <p:nvSpPr>
          <p:cNvPr id="7" name="מציין מיקום תוכן 3">
            <a:extLst>
              <a:ext uri="{FF2B5EF4-FFF2-40B4-BE49-F238E27FC236}">
                <a16:creationId xmlns:a16="http://schemas.microsoft.com/office/drawing/2014/main" id="{3C235863-6803-4507-BA21-C7ED53DBD330}"/>
              </a:ext>
            </a:extLst>
          </p:cNvPr>
          <p:cNvSpPr txBox="1">
            <a:spLocks/>
          </p:cNvSpPr>
          <p:nvPr/>
        </p:nvSpPr>
        <p:spPr>
          <a:xfrm>
            <a:off x="293210" y="2784918"/>
            <a:ext cx="5967890" cy="163257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buNone/>
            </a:pPr>
            <a:r>
              <a:rPr lang="en-GB" u="sng" dirty="0" smtClean="0">
                <a:solidFill>
                  <a:srgbClr val="FF0000"/>
                </a:solidFill>
              </a:rPr>
              <a:t>Request</a:t>
            </a:r>
          </a:p>
          <a:p>
            <a:pPr marL="457200" lvl="1" indent="0" algn="l" rtl="0">
              <a:buNone/>
            </a:pPr>
            <a:r>
              <a:rPr lang="en-GB" dirty="0">
                <a:solidFill>
                  <a:srgbClr val="FF0000"/>
                </a:solidFill>
              </a:rPr>
              <a:t>The client requests a weather forecast from Met.no </a:t>
            </a:r>
            <a:r>
              <a:rPr lang="en-GB" dirty="0" smtClean="0">
                <a:solidFill>
                  <a:srgbClr val="FF0000"/>
                </a:solidFill>
              </a:rPr>
              <a:t>(weather forecast service) and </a:t>
            </a:r>
            <a:r>
              <a:rPr lang="en-GB" dirty="0">
                <a:solidFill>
                  <a:srgbClr val="FF0000"/>
                </a:solidFill>
              </a:rPr>
              <a:t>specifies </a:t>
            </a:r>
            <a:r>
              <a:rPr lang="en-GB" dirty="0" smtClean="0">
                <a:solidFill>
                  <a:srgbClr val="FF0000"/>
                </a:solidFill>
              </a:rPr>
              <a:t>its </a:t>
            </a:r>
            <a:r>
              <a:rPr lang="en-GB" dirty="0">
                <a:solidFill>
                  <a:srgbClr val="FF0000"/>
                </a:solidFill>
              </a:rPr>
              <a:t>GPS </a:t>
            </a:r>
            <a:r>
              <a:rPr lang="en-GB" dirty="0" smtClean="0">
                <a:solidFill>
                  <a:srgbClr val="FF0000"/>
                </a:solidFill>
              </a:rPr>
              <a:t>coordination.</a:t>
            </a:r>
            <a:endParaRPr lang="en-GB" dirty="0">
              <a:solidFill>
                <a:srgbClr val="FF0000"/>
              </a:solidFill>
            </a:endParaRPr>
          </a:p>
        </p:txBody>
      </p:sp>
      <p:sp>
        <p:nvSpPr>
          <p:cNvPr id="32" name="מציין מיקום תוכן 3">
            <a:extLst>
              <a:ext uri="{FF2B5EF4-FFF2-40B4-BE49-F238E27FC236}">
                <a16:creationId xmlns:a16="http://schemas.microsoft.com/office/drawing/2014/main" id="{3C235863-6803-4507-BA21-C7ED53DBD330}"/>
              </a:ext>
            </a:extLst>
          </p:cNvPr>
          <p:cNvSpPr txBox="1">
            <a:spLocks/>
          </p:cNvSpPr>
          <p:nvPr/>
        </p:nvSpPr>
        <p:spPr>
          <a:xfrm>
            <a:off x="6650181" y="2784918"/>
            <a:ext cx="5458691" cy="123566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2400" u="sng" dirty="0" smtClean="0">
                <a:solidFill>
                  <a:srgbClr val="00B0F0"/>
                </a:solidFill>
              </a:rPr>
              <a:t>Response</a:t>
            </a:r>
            <a:endParaRPr lang="he-IL" sz="2400" u="sng" dirty="0">
              <a:solidFill>
                <a:srgbClr val="00B0F0"/>
              </a:solidFill>
            </a:endParaRPr>
          </a:p>
          <a:p>
            <a:pPr marL="0" indent="0" algn="l" rtl="0">
              <a:buNone/>
            </a:pPr>
            <a:r>
              <a:rPr lang="en-GB" sz="2400" dirty="0" smtClean="0">
                <a:solidFill>
                  <a:srgbClr val="00B0F0"/>
                </a:solidFill>
              </a:rPr>
              <a:t>The </a:t>
            </a:r>
            <a:r>
              <a:rPr lang="en-GB" sz="2400" dirty="0">
                <a:solidFill>
                  <a:srgbClr val="00B0F0"/>
                </a:solidFill>
              </a:rPr>
              <a:t>server sends </a:t>
            </a:r>
            <a:r>
              <a:rPr lang="en-GB" sz="2400" dirty="0" smtClean="0">
                <a:solidFill>
                  <a:srgbClr val="00B0F0"/>
                </a:solidFill>
              </a:rPr>
              <a:t>an XML file that contains </a:t>
            </a:r>
            <a:r>
              <a:rPr lang="en-GB" sz="2400" dirty="0">
                <a:solidFill>
                  <a:srgbClr val="00B0F0"/>
                </a:solidFill>
              </a:rPr>
              <a:t>the weather forecast (</a:t>
            </a:r>
            <a:r>
              <a:rPr lang="en-GB" sz="2400" dirty="0" smtClean="0">
                <a:solidFill>
                  <a:srgbClr val="00B0F0"/>
                </a:solidFill>
              </a:rPr>
              <a:t>temperature</a:t>
            </a:r>
            <a:r>
              <a:rPr lang="en-GB" sz="2400" dirty="0">
                <a:solidFill>
                  <a:srgbClr val="00B0F0"/>
                </a:solidFill>
              </a:rPr>
              <a:t>, </a:t>
            </a:r>
            <a:r>
              <a:rPr lang="en-GB" sz="2400" dirty="0" smtClean="0">
                <a:solidFill>
                  <a:srgbClr val="00B0F0"/>
                </a:solidFill>
              </a:rPr>
              <a:t>humidity</a:t>
            </a:r>
            <a:r>
              <a:rPr lang="en-GB" sz="2400" dirty="0">
                <a:solidFill>
                  <a:srgbClr val="00B0F0"/>
                </a:solidFill>
              </a:rPr>
              <a:t>, etc.) </a:t>
            </a:r>
            <a:r>
              <a:rPr lang="en-GB" sz="2400" dirty="0" smtClean="0">
                <a:solidFill>
                  <a:srgbClr val="00B0F0"/>
                </a:solidFill>
              </a:rPr>
              <a:t>at </a:t>
            </a:r>
            <a:r>
              <a:rPr lang="en-GB" sz="2400" dirty="0">
                <a:solidFill>
                  <a:srgbClr val="00B0F0"/>
                </a:solidFill>
              </a:rPr>
              <a:t>hourly resolution</a:t>
            </a:r>
            <a:r>
              <a:rPr lang="en-GB" dirty="0">
                <a:solidFill>
                  <a:srgbClr val="00B0F0"/>
                </a:solidFill>
              </a:rPr>
              <a:t>.</a:t>
            </a:r>
          </a:p>
          <a:p>
            <a:pPr marL="0" indent="0" algn="l" rtl="0">
              <a:buNone/>
            </a:pPr>
            <a:endParaRPr lang="en-GB" sz="2400" u="sng" dirty="0">
              <a:solidFill>
                <a:srgbClr val="00B0F0"/>
              </a:solidFill>
            </a:endParaRPr>
          </a:p>
        </p:txBody>
      </p:sp>
      <p:cxnSp>
        <p:nvCxnSpPr>
          <p:cNvPr id="43" name="Straight Connector 42"/>
          <p:cNvCxnSpPr/>
          <p:nvPr/>
        </p:nvCxnSpPr>
        <p:spPr>
          <a:xfrm>
            <a:off x="3621285" y="1852664"/>
            <a:ext cx="4622467" cy="15943"/>
          </a:xfrm>
          <a:prstGeom prst="line">
            <a:avLst/>
          </a:prstGeom>
          <a:ln w="57150">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3621286" y="2236700"/>
            <a:ext cx="4622466" cy="0"/>
          </a:xfrm>
          <a:prstGeom prst="line">
            <a:avLst/>
          </a:prstGeom>
          <a:ln w="57150">
            <a:solidFill>
              <a:srgbClr val="00B0F0"/>
            </a:solidFill>
            <a:prstDash val="solid"/>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028610" y="1459355"/>
            <a:ext cx="4031779" cy="369332"/>
          </a:xfrm>
          <a:prstGeom prst="rect">
            <a:avLst/>
          </a:prstGeom>
          <a:noFill/>
        </p:spPr>
        <p:txBody>
          <a:bodyPr wrap="square" rtlCol="0">
            <a:spAutoFit/>
          </a:bodyPr>
          <a:lstStyle/>
          <a:p>
            <a:pPr algn="ctr"/>
            <a:r>
              <a:rPr lang="en-GB" b="1" dirty="0" smtClean="0">
                <a:solidFill>
                  <a:srgbClr val="FF0000"/>
                </a:solidFill>
              </a:rPr>
              <a:t>3</a:t>
            </a:r>
            <a:r>
              <a:rPr lang="en-GB" b="1" dirty="0">
                <a:solidFill>
                  <a:srgbClr val="FF0000"/>
                </a:solidFill>
              </a:rPr>
              <a:t>. HTTP Request </a:t>
            </a:r>
            <a:r>
              <a:rPr lang="en-GB" b="1" dirty="0" smtClean="0">
                <a:solidFill>
                  <a:srgbClr val="FF0000"/>
                </a:solidFill>
              </a:rPr>
              <a:t>Longitude, Latitude</a:t>
            </a:r>
            <a:endParaRPr lang="en-US" b="1" dirty="0">
              <a:solidFill>
                <a:srgbClr val="FF0000"/>
              </a:solidFill>
            </a:endParaRPr>
          </a:p>
        </p:txBody>
      </p:sp>
      <p:sp>
        <p:nvSpPr>
          <p:cNvPr id="55" name="TextBox 54"/>
          <p:cNvSpPr txBox="1"/>
          <p:nvPr/>
        </p:nvSpPr>
        <p:spPr>
          <a:xfrm>
            <a:off x="3887098" y="2225697"/>
            <a:ext cx="4453187" cy="646331"/>
          </a:xfrm>
          <a:prstGeom prst="rect">
            <a:avLst/>
          </a:prstGeom>
          <a:noFill/>
        </p:spPr>
        <p:txBody>
          <a:bodyPr wrap="square" rtlCol="0">
            <a:spAutoFit/>
          </a:bodyPr>
          <a:lstStyle/>
          <a:p>
            <a:pPr algn="ctr"/>
            <a:r>
              <a:rPr lang="en-GB" b="1" dirty="0" smtClean="0">
                <a:solidFill>
                  <a:srgbClr val="00B0F0"/>
                </a:solidFill>
              </a:rPr>
              <a:t>4. HTTP Response – Weekly Weather Forecast</a:t>
            </a:r>
            <a:endParaRPr lang="en-US" b="1" dirty="0">
              <a:solidFill>
                <a:srgbClr val="00B0F0"/>
              </a:solidFill>
            </a:endParaRPr>
          </a:p>
        </p:txBody>
      </p:sp>
      <p:sp>
        <p:nvSpPr>
          <p:cNvPr id="19" name="TextBox 18"/>
          <p:cNvSpPr txBox="1"/>
          <p:nvPr/>
        </p:nvSpPr>
        <p:spPr>
          <a:xfrm>
            <a:off x="252888" y="1863497"/>
            <a:ext cx="1461970" cy="369332"/>
          </a:xfrm>
          <a:prstGeom prst="rect">
            <a:avLst/>
          </a:prstGeom>
          <a:noFill/>
        </p:spPr>
        <p:txBody>
          <a:bodyPr wrap="square" rtlCol="0">
            <a:spAutoFit/>
          </a:bodyPr>
          <a:lstStyle/>
          <a:p>
            <a:r>
              <a:rPr lang="en-GB" b="1" dirty="0" smtClean="0"/>
              <a:t>RainMachine</a:t>
            </a:r>
            <a:endParaRPr lang="en-US" b="1" dirty="0"/>
          </a:p>
        </p:txBody>
      </p:sp>
      <p:pic>
        <p:nvPicPr>
          <p:cNvPr id="2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3054" t="13806" b="7123"/>
          <a:stretch/>
        </p:blipFill>
        <p:spPr>
          <a:xfrm>
            <a:off x="1714858" y="1589867"/>
            <a:ext cx="1447726" cy="1083329"/>
          </a:xfrm>
          <a:prstGeom prst="rect">
            <a:avLst/>
          </a:prstGeom>
        </p:spPr>
      </p:pic>
      <p:sp>
        <p:nvSpPr>
          <p:cNvPr id="23" name="TextBox 22"/>
          <p:cNvSpPr txBox="1"/>
          <p:nvPr/>
        </p:nvSpPr>
        <p:spPr>
          <a:xfrm>
            <a:off x="10866384" y="1484715"/>
            <a:ext cx="1135556" cy="923330"/>
          </a:xfrm>
          <a:prstGeom prst="rect">
            <a:avLst/>
          </a:prstGeom>
          <a:noFill/>
        </p:spPr>
        <p:txBody>
          <a:bodyPr wrap="square" rtlCol="0">
            <a:spAutoFit/>
          </a:bodyPr>
          <a:lstStyle/>
          <a:p>
            <a:pPr algn="l"/>
            <a:r>
              <a:rPr lang="en-GB" b="1" dirty="0" smtClean="0"/>
              <a:t>Weather </a:t>
            </a:r>
            <a:endParaRPr lang="he-IL" b="1" dirty="0" smtClean="0"/>
          </a:p>
          <a:p>
            <a:pPr algn="l"/>
            <a:r>
              <a:rPr lang="en-GB" b="1" dirty="0" smtClean="0"/>
              <a:t>Forecast</a:t>
            </a:r>
            <a:endParaRPr lang="he-IL" b="1" dirty="0"/>
          </a:p>
          <a:p>
            <a:pPr algn="l"/>
            <a:r>
              <a:rPr lang="en-GB" b="1" dirty="0" smtClean="0"/>
              <a:t>Server</a:t>
            </a:r>
            <a:endParaRPr lang="en-US" b="1"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285" y="1636884"/>
            <a:ext cx="2438400" cy="733425"/>
          </a:xfrm>
          <a:prstGeom prst="rect">
            <a:avLst/>
          </a:prstGeom>
        </p:spPr>
      </p:pic>
      <p:pic>
        <p:nvPicPr>
          <p:cNvPr id="25" name="Content Placeholder 7"/>
          <p:cNvPicPr>
            <a:picLocks noGrp="1" noChangeAspect="1"/>
          </p:cNvPicPr>
          <p:nvPr>
            <p:ph idx="1"/>
          </p:nvPr>
        </p:nvPicPr>
        <p:blipFill>
          <a:blip r:embed="rId4"/>
          <a:stretch>
            <a:fillRect/>
          </a:stretch>
        </p:blipFill>
        <p:spPr>
          <a:xfrm>
            <a:off x="293210" y="5333808"/>
            <a:ext cx="5249333" cy="798968"/>
          </a:xfrm>
          <a:prstGeom prst="rect">
            <a:avLst/>
          </a:prstGeom>
          <a:ln w="76200">
            <a:solidFill>
              <a:srgbClr val="FF0000"/>
            </a:solidFill>
          </a:ln>
        </p:spPr>
      </p:pic>
      <p:sp>
        <p:nvSpPr>
          <p:cNvPr id="26" name="Rectangle 25"/>
          <p:cNvSpPr/>
          <p:nvPr/>
        </p:nvSpPr>
        <p:spPr>
          <a:xfrm>
            <a:off x="2459607" y="5198871"/>
            <a:ext cx="2617270" cy="38655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5"/>
          <p:cNvPicPr>
            <a:picLocks noChangeAspect="1"/>
          </p:cNvPicPr>
          <p:nvPr/>
        </p:nvPicPr>
        <p:blipFill rotWithShape="1">
          <a:blip r:embed="rId5"/>
          <a:srcRect t="21686" r="54759"/>
          <a:stretch/>
        </p:blipFill>
        <p:spPr>
          <a:xfrm>
            <a:off x="7020697" y="4962103"/>
            <a:ext cx="4660456" cy="1834679"/>
          </a:xfrm>
          <a:prstGeom prst="rect">
            <a:avLst/>
          </a:prstGeom>
          <a:ln w="57150">
            <a:solidFill>
              <a:srgbClr val="00B0F0"/>
            </a:solidFill>
          </a:ln>
        </p:spPr>
      </p:pic>
      <p:sp>
        <p:nvSpPr>
          <p:cNvPr id="28" name="Rectangle 27"/>
          <p:cNvSpPr/>
          <p:nvPr/>
        </p:nvSpPr>
        <p:spPr>
          <a:xfrm>
            <a:off x="7243274" y="5198871"/>
            <a:ext cx="1849926" cy="1328919"/>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6964" t="69062" b="21546"/>
          <a:stretch/>
        </p:blipFill>
        <p:spPr>
          <a:xfrm>
            <a:off x="117847" y="4808267"/>
            <a:ext cx="6250300" cy="173615"/>
          </a:xfrm>
          <a:prstGeom prst="rect">
            <a:avLst/>
          </a:prstGeom>
          <a:ln w="28575">
            <a:solidFill>
              <a:srgbClr val="FF0000"/>
            </a:solidFill>
          </a:ln>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36499" t="89601" r="42807" b="98"/>
          <a:stretch/>
        </p:blipFill>
        <p:spPr>
          <a:xfrm>
            <a:off x="7918877" y="4580314"/>
            <a:ext cx="2919577" cy="227953"/>
          </a:xfrm>
          <a:prstGeom prst="rect">
            <a:avLst/>
          </a:prstGeom>
          <a:ln w="28575">
            <a:solidFill>
              <a:srgbClr val="00B0F0"/>
            </a:solidFill>
          </a:ln>
        </p:spPr>
      </p:pic>
    </p:spTree>
    <p:extLst>
      <p:ext uri="{BB962C8B-B14F-4D97-AF65-F5344CB8AC3E}">
        <p14:creationId xmlns:p14="http://schemas.microsoft.com/office/powerpoint/2010/main" val="460609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313553" y="1916185"/>
            <a:ext cx="5009002" cy="2085109"/>
          </a:xfrm>
          <a:prstGeom prst="rect">
            <a:avLst/>
          </a:prstGeom>
        </p:spPr>
      </p:pic>
      <p:sp>
        <p:nvSpPr>
          <p:cNvPr id="8" name="Title 1"/>
          <p:cNvSpPr>
            <a:spLocks noGrp="1"/>
          </p:cNvSpPr>
          <p:nvPr>
            <p:ph type="title"/>
          </p:nvPr>
        </p:nvSpPr>
        <p:spPr>
          <a:xfrm>
            <a:off x="838200" y="365125"/>
            <a:ext cx="10515600" cy="1325563"/>
          </a:xfrm>
        </p:spPr>
        <p:txBody>
          <a:bodyPr/>
          <a:lstStyle/>
          <a:p>
            <a:pPr algn="ctr"/>
            <a:r>
              <a:rPr lang="en-US" b="1" dirty="0" smtClean="0"/>
              <a:t>Exploitations and Demo</a:t>
            </a:r>
            <a:r>
              <a:rPr lang="en-GB" b="1" dirty="0" smtClean="0"/>
              <a:t> </a:t>
            </a:r>
            <a:endParaRPr lang="he-IL" b="1" dirty="0"/>
          </a:p>
        </p:txBody>
      </p:sp>
      <p:sp>
        <p:nvSpPr>
          <p:cNvPr id="9" name="מציין מיקום תוכן 3">
            <a:extLst>
              <a:ext uri="{FF2B5EF4-FFF2-40B4-BE49-F238E27FC236}">
                <a16:creationId xmlns:a16="http://schemas.microsoft.com/office/drawing/2014/main" id="{3C235863-6803-4507-BA21-C7ED53DBD330}"/>
              </a:ext>
            </a:extLst>
          </p:cNvPr>
          <p:cNvSpPr txBox="1">
            <a:spLocks/>
          </p:cNvSpPr>
          <p:nvPr/>
        </p:nvSpPr>
        <p:spPr>
          <a:xfrm>
            <a:off x="838200" y="1825625"/>
            <a:ext cx="5475353" cy="435133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buNone/>
            </a:pPr>
            <a:r>
              <a:rPr lang="en-GB" sz="2800" u="sng" dirty="0" smtClean="0"/>
              <a:t>Request Location Spoofing </a:t>
            </a:r>
            <a:endParaRPr lang="en-GB" sz="2800" dirty="0"/>
          </a:p>
          <a:p>
            <a:pPr marL="457200" lvl="1" indent="0" algn="l" rtl="0">
              <a:buNone/>
            </a:pPr>
            <a:r>
              <a:rPr lang="en-GB" sz="2800" dirty="0" smtClean="0"/>
              <a:t>Applying an MITM attack for spoofing the location (so the location appears as if it is the most arid place on Earth).</a:t>
            </a:r>
          </a:p>
          <a:p>
            <a:pPr marL="457200" lvl="1" indent="0" algn="l" rtl="0">
              <a:buNone/>
            </a:pPr>
            <a:endParaRPr lang="en-GB" sz="2800" dirty="0"/>
          </a:p>
          <a:p>
            <a:pPr marL="457200" lvl="1" indent="0" algn="l" rtl="0">
              <a:buNone/>
            </a:pPr>
            <a:r>
              <a:rPr lang="en-GB" sz="2800" u="sng" dirty="0" smtClean="0"/>
              <a:t>Response Spoofing</a:t>
            </a:r>
            <a:endParaRPr lang="en-GB" sz="2800" u="sng" dirty="0"/>
          </a:p>
          <a:p>
            <a:pPr marL="457200" lvl="1" indent="0" algn="l" rtl="0">
              <a:buNone/>
            </a:pPr>
            <a:r>
              <a:rPr lang="en-GB" sz="2800" dirty="0"/>
              <a:t>Applying </a:t>
            </a:r>
            <a:r>
              <a:rPr lang="en-GB" sz="2800" dirty="0" smtClean="0"/>
              <a:t>an MITM attack for spoofing the forecast weather (so the forecast is incorrect).</a:t>
            </a:r>
          </a:p>
          <a:p>
            <a:pPr marL="457200" lvl="1" indent="0" algn="l" rtl="0">
              <a:buNone/>
            </a:pPr>
            <a:endParaRPr lang="en-GB" sz="2800" dirty="0"/>
          </a:p>
          <a:p>
            <a:pPr marL="457200" lvl="1" indent="0" algn="l" rtl="0">
              <a:buNone/>
            </a:pPr>
            <a:endParaRPr lang="en-GB" sz="2800" dirty="0"/>
          </a:p>
        </p:txBody>
      </p:sp>
      <p:pic>
        <p:nvPicPr>
          <p:cNvPr id="10" name="Picture 9"/>
          <p:cNvPicPr>
            <a:picLocks noChangeAspect="1"/>
          </p:cNvPicPr>
          <p:nvPr/>
        </p:nvPicPr>
        <p:blipFill>
          <a:blip r:embed="rId4"/>
          <a:stretch>
            <a:fillRect/>
          </a:stretch>
        </p:blipFill>
        <p:spPr>
          <a:xfrm>
            <a:off x="6300882" y="4337430"/>
            <a:ext cx="5701314" cy="1839533"/>
          </a:xfrm>
          <a:prstGeom prst="rect">
            <a:avLst/>
          </a:prstGeom>
        </p:spPr>
      </p:pic>
    </p:spTree>
    <p:extLst>
      <p:ext uri="{BB962C8B-B14F-4D97-AF65-F5344CB8AC3E}">
        <p14:creationId xmlns:p14="http://schemas.microsoft.com/office/powerpoint/2010/main" val="1593624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Replay Attacks</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a:bodyPr>
          <a:lstStyle/>
          <a:p>
            <a:pPr marL="457200" lvl="1" indent="0" algn="l" rtl="0">
              <a:buNone/>
            </a:pPr>
            <a:r>
              <a:rPr lang="en-US" b="1" dirty="0" smtClean="0"/>
              <a:t>Replay Attack </a:t>
            </a:r>
            <a:r>
              <a:rPr lang="en-US" dirty="0" smtClean="0"/>
              <a:t>(definition) - a </a:t>
            </a:r>
            <a:r>
              <a:rPr lang="en-US" dirty="0"/>
              <a:t>form of network attack in which a valid data transmission is maliciously or fraudulently </a:t>
            </a:r>
            <a:r>
              <a:rPr lang="en-US" dirty="0" smtClean="0"/>
              <a:t>transmitted.</a:t>
            </a:r>
            <a:endParaRPr lang="en-US" sz="2800" u="sng" dirty="0" smtClean="0"/>
          </a:p>
          <a:p>
            <a:pPr marL="457200" lvl="1" indent="0" algn="l" rtl="0">
              <a:buNone/>
            </a:pPr>
            <a:endParaRPr lang="en-US" sz="2800" u="sng" dirty="0"/>
          </a:p>
          <a:p>
            <a:pPr marL="457200" lvl="1" indent="0" algn="l" rtl="0">
              <a:buNone/>
            </a:pPr>
            <a:r>
              <a:rPr lang="en-US" sz="2800" u="sng" dirty="0" smtClean="0"/>
              <a:t>Purpose</a:t>
            </a:r>
          </a:p>
          <a:p>
            <a:pPr marL="457200" lvl="1" indent="0" algn="l" rtl="0">
              <a:buNone/>
            </a:pPr>
            <a:r>
              <a:rPr lang="en-US" sz="2800" dirty="0" smtClean="0"/>
              <a:t>To exploit a legitimate HMI interface for C&amp;C as a means of attack in order to water according to the attacker's wishes. </a:t>
            </a:r>
          </a:p>
          <a:p>
            <a:pPr marL="457200" lvl="1" indent="0" algn="l" rtl="0">
              <a:buNone/>
            </a:pPr>
            <a:endParaRPr lang="he-IL" sz="2800" dirty="0" smtClean="0"/>
          </a:p>
          <a:p>
            <a:pPr marL="457200" lvl="1" indent="0" algn="l" rtl="0">
              <a:buNone/>
            </a:pPr>
            <a:r>
              <a:rPr lang="en-US" sz="2800" u="sng" dirty="0" smtClean="0"/>
              <a:t>Execution</a:t>
            </a:r>
          </a:p>
          <a:p>
            <a:pPr marL="457200" lvl="1" indent="0" algn="l" rtl="0">
              <a:buNone/>
            </a:pPr>
            <a:r>
              <a:rPr lang="en-US" sz="2800" dirty="0" smtClean="0"/>
              <a:t>By applying the attack </a:t>
            </a:r>
            <a:r>
              <a:rPr lang="en-US" sz="2800" dirty="0"/>
              <a:t>from a bot running on </a:t>
            </a:r>
            <a:r>
              <a:rPr lang="en-US" sz="2800" dirty="0" smtClean="0"/>
              <a:t>a compromised </a:t>
            </a:r>
            <a:r>
              <a:rPr lang="en-US" sz="2800" dirty="0"/>
              <a:t>device that is connected to the same </a:t>
            </a:r>
            <a:r>
              <a:rPr lang="en-US" sz="2800" dirty="0" smtClean="0"/>
              <a:t>LAN as the smart irrigation system.</a:t>
            </a:r>
            <a:endParaRPr lang="en-GB" sz="2800" dirty="0" smtClean="0"/>
          </a:p>
        </p:txBody>
      </p:sp>
    </p:spTree>
    <p:extLst>
      <p:ext uri="{BB962C8B-B14F-4D97-AF65-F5344CB8AC3E}">
        <p14:creationId xmlns:p14="http://schemas.microsoft.com/office/powerpoint/2010/main" val="2025104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Vulnerability Description</a:t>
            </a:r>
            <a:endParaRPr lang="he-IL" b="1" dirty="0">
              <a:solidFill>
                <a:srgbClr val="FF0000"/>
              </a:solidFill>
            </a:endParaRPr>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a:bodyPr>
          <a:lstStyle/>
          <a:p>
            <a:pPr lvl="1" algn="l" rtl="0"/>
            <a:r>
              <a:rPr lang="en-GB" sz="2800" b="0" dirty="0" err="1" smtClean="0"/>
              <a:t>BlueSpray</a:t>
            </a:r>
            <a:r>
              <a:rPr lang="en-GB" sz="2800" b="0" dirty="0" smtClean="0"/>
              <a:t> provides HMI using a</a:t>
            </a:r>
            <a:r>
              <a:rPr lang="he-IL" sz="2800" b="0" dirty="0" smtClean="0"/>
              <a:t> </a:t>
            </a:r>
            <a:r>
              <a:rPr lang="en-GB" sz="2800" b="0" dirty="0" smtClean="0"/>
              <a:t>dedicated web interface that is based on HTTP </a:t>
            </a:r>
            <a:r>
              <a:rPr lang="en-GB" sz="2800" b="0" dirty="0" err="1" smtClean="0"/>
              <a:t>protcol</a:t>
            </a:r>
            <a:r>
              <a:rPr lang="en-GB" sz="2800" b="0" dirty="0" smtClean="0"/>
              <a:t> to devices that are connected to its LAN</a:t>
            </a:r>
            <a:r>
              <a:rPr lang="en-GB" sz="2800" dirty="0" smtClean="0"/>
              <a:t>.</a:t>
            </a:r>
          </a:p>
          <a:p>
            <a:pPr lvl="1" algn="l" rtl="0"/>
            <a:r>
              <a:rPr lang="en-GB" sz="2800" dirty="0" smtClean="0"/>
              <a:t>It allows the user to schedule watering plans. </a:t>
            </a:r>
          </a:p>
          <a:p>
            <a:pPr lvl="1" algn="l" rtl="0"/>
            <a:r>
              <a:rPr lang="en-GB" sz="2800" dirty="0" smtClean="0"/>
              <a:t>No encryption (HTTP protocol) or authentication is applied.</a:t>
            </a:r>
            <a:endParaRPr lang="en-GB" sz="2800" dirty="0"/>
          </a:p>
          <a:p>
            <a:pPr lvl="1" algn="l" rtl="0"/>
            <a:endParaRPr lang="en-GB" sz="2800" b="0" dirty="0" smtClean="0"/>
          </a:p>
          <a:p>
            <a:pPr lvl="1" algn="l" rtl="0"/>
            <a:endParaRPr lang="en-GB" sz="2800" dirty="0"/>
          </a:p>
          <a:p>
            <a:pPr lvl="1" algn="l" rtl="0"/>
            <a:endParaRPr lang="en-GB" sz="2800" b="0" dirty="0" smtClean="0"/>
          </a:p>
          <a:p>
            <a:pPr marL="457200" lvl="1" indent="0" algn="l" rtl="0">
              <a:buNone/>
            </a:pPr>
            <a:endParaRPr lang="en-GB" sz="2800" dirty="0" smtClean="0"/>
          </a:p>
        </p:txBody>
      </p:sp>
      <p:cxnSp>
        <p:nvCxnSpPr>
          <p:cNvPr id="21" name="Straight Connector 20"/>
          <p:cNvCxnSpPr/>
          <p:nvPr/>
        </p:nvCxnSpPr>
        <p:spPr>
          <a:xfrm flipV="1">
            <a:off x="2542651" y="5550215"/>
            <a:ext cx="2393050" cy="2361"/>
          </a:xfrm>
          <a:prstGeom prst="line">
            <a:avLst/>
          </a:prstGeom>
          <a:ln w="57150"/>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148685" y="5168183"/>
            <a:ext cx="1180981" cy="369332"/>
          </a:xfrm>
          <a:prstGeom prst="rect">
            <a:avLst/>
          </a:prstGeom>
          <a:noFill/>
        </p:spPr>
        <p:txBody>
          <a:bodyPr wrap="square" rtlCol="1">
            <a:spAutoFit/>
          </a:bodyPr>
          <a:lstStyle/>
          <a:p>
            <a:pPr algn="ctr"/>
            <a:r>
              <a:rPr lang="en-US" b="1" dirty="0" smtClean="0"/>
              <a:t>HTTP</a:t>
            </a:r>
            <a:endParaRPr lang="he-IL" b="1" dirty="0"/>
          </a:p>
        </p:txBody>
      </p:sp>
      <p:sp>
        <p:nvSpPr>
          <p:cNvPr id="24" name="TextBox 23"/>
          <p:cNvSpPr txBox="1"/>
          <p:nvPr/>
        </p:nvSpPr>
        <p:spPr>
          <a:xfrm>
            <a:off x="7442345" y="5246538"/>
            <a:ext cx="1180981" cy="369332"/>
          </a:xfrm>
          <a:prstGeom prst="rect">
            <a:avLst/>
          </a:prstGeom>
          <a:noFill/>
        </p:spPr>
        <p:txBody>
          <a:bodyPr wrap="square" rtlCol="1">
            <a:spAutoFit/>
          </a:bodyPr>
          <a:lstStyle/>
          <a:p>
            <a:pPr algn="ctr"/>
            <a:r>
              <a:rPr lang="en-US" b="1" dirty="0" smtClean="0"/>
              <a:t>HTTP</a:t>
            </a:r>
            <a:endParaRPr lang="he-IL" b="1"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t="35487"/>
          <a:stretch/>
        </p:blipFill>
        <p:spPr>
          <a:xfrm>
            <a:off x="8952923" y="4970197"/>
            <a:ext cx="2400877" cy="1367433"/>
          </a:xfrm>
          <a:prstGeom prst="rect">
            <a:avLst/>
          </a:prstGeom>
        </p:spPr>
      </p:pic>
      <p:cxnSp>
        <p:nvCxnSpPr>
          <p:cNvPr id="28" name="Straight Connector 27"/>
          <p:cNvCxnSpPr/>
          <p:nvPr/>
        </p:nvCxnSpPr>
        <p:spPr>
          <a:xfrm>
            <a:off x="6881606" y="5550215"/>
            <a:ext cx="2187510" cy="0"/>
          </a:xfrm>
          <a:prstGeom prst="line">
            <a:avLst/>
          </a:prstGeom>
          <a:ln w="57150"/>
        </p:spPr>
        <p:style>
          <a:lnRef idx="1">
            <a:schemeClr val="dk1"/>
          </a:lnRef>
          <a:fillRef idx="0">
            <a:schemeClr val="dk1"/>
          </a:fillRef>
          <a:effectRef idx="0">
            <a:schemeClr val="dk1"/>
          </a:effectRef>
          <a:fontRef idx="minor">
            <a:schemeClr val="tx1"/>
          </a:fontRef>
        </p:style>
      </p:cxnSp>
      <p:pic>
        <p:nvPicPr>
          <p:cNvPr id="15" name="Picture 2" descr="https://lh5.googleusercontent.com/_qeLnvMsdpkT15PaAMLoJA1rPNq_63zQj8wjBrrgIGFhxdIF8xYpP26qeIvtuwjh4VKCptA350hbFo3HEkRRFaLA-TM1ssWeXS-yQYCvxl0wvtkWqGHM_pb43JePcadEeLO_OZfkFK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755" y="4872931"/>
            <a:ext cx="1220124" cy="10541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ou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52" r="17252"/>
          <a:stretch/>
        </p:blipFill>
        <p:spPr bwMode="auto">
          <a:xfrm>
            <a:off x="5235364" y="4872931"/>
            <a:ext cx="1527859" cy="11165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11018" y="4016181"/>
            <a:ext cx="3339252" cy="461665"/>
          </a:xfrm>
          <a:prstGeom prst="rect">
            <a:avLst/>
          </a:prstGeom>
          <a:noFill/>
        </p:spPr>
        <p:txBody>
          <a:bodyPr wrap="square" rtlCol="0">
            <a:spAutoFit/>
          </a:bodyPr>
          <a:lstStyle/>
          <a:p>
            <a:pPr algn="ctr"/>
            <a:r>
              <a:rPr lang="en-GB" sz="2400" b="1" u="sng" dirty="0" smtClean="0"/>
              <a:t>LAN (Home Network)</a:t>
            </a:r>
            <a:endParaRPr lang="en-US" sz="2400" b="1" u="sng" dirty="0"/>
          </a:p>
        </p:txBody>
      </p:sp>
      <p:sp>
        <p:nvSpPr>
          <p:cNvPr id="3" name="Rectangle 2"/>
          <p:cNvSpPr/>
          <p:nvPr/>
        </p:nvSpPr>
        <p:spPr>
          <a:xfrm>
            <a:off x="838201" y="4567488"/>
            <a:ext cx="10515600" cy="2038100"/>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6876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Format of Schedule Watering Request</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a:bodyPr>
          <a:lstStyle/>
          <a:p>
            <a:pPr marL="457200" lvl="1" indent="0" algn="l" rtl="0">
              <a:buNone/>
            </a:pPr>
            <a:r>
              <a:rPr lang="en-US" sz="2800" u="sng" dirty="0" smtClean="0"/>
              <a:t>Scheduling watering - JSON format </a:t>
            </a:r>
          </a:p>
          <a:p>
            <a:pPr marL="457200" lvl="1" indent="0" algn="l" rtl="0">
              <a:buNone/>
            </a:pPr>
            <a:r>
              <a:rPr lang="en-US" sz="2800" dirty="0" smtClean="0"/>
              <a:t>{"</a:t>
            </a:r>
            <a:r>
              <a:rPr lang="en-US" sz="2800" dirty="0"/>
              <a:t>action":"set</a:t>
            </a:r>
            <a:r>
              <a:rPr lang="en-US" sz="2800" dirty="0" smtClean="0"/>
              <a:t>",</a:t>
            </a:r>
          </a:p>
          <a:p>
            <a:pPr marL="457200" lvl="1" indent="0" algn="l" rtl="0">
              <a:buNone/>
            </a:pPr>
            <a:r>
              <a:rPr lang="en-US" sz="2800" dirty="0" smtClean="0"/>
              <a:t>"</a:t>
            </a:r>
            <a:r>
              <a:rPr lang="en-US" sz="2800" dirty="0"/>
              <a:t>data":[{"enabled":1,"type":2,"program":10,"rpt":[0],"season":0,"cycle":[5,60],"name":"New run","start_date":"2018-06-17","start_time":0,"id":5,"flag":"change</a:t>
            </a:r>
            <a:r>
              <a:rPr lang="en-US" sz="2800" dirty="0" smtClean="0"/>
              <a:t>"}],</a:t>
            </a:r>
          </a:p>
          <a:p>
            <a:pPr marL="457200" lvl="1" indent="0" algn="l" rtl="0">
              <a:buNone/>
            </a:pPr>
            <a:r>
              <a:rPr lang="en-US" sz="2800" dirty="0" smtClean="0"/>
              <a:t>"</a:t>
            </a:r>
            <a:r>
              <a:rPr lang="en-US" sz="2800" dirty="0"/>
              <a:t>msgid":77080}</a:t>
            </a:r>
            <a:endParaRPr lang="en-GB" sz="2800" b="0" dirty="0" smtClean="0"/>
          </a:p>
          <a:p>
            <a:pPr marL="457200" lvl="1" indent="0" algn="l" rtl="0">
              <a:buNone/>
            </a:pPr>
            <a:endParaRPr lang="en-GB" sz="2800" dirty="0"/>
          </a:p>
        </p:txBody>
      </p:sp>
    </p:spTree>
    <p:extLst>
      <p:ext uri="{BB962C8B-B14F-4D97-AF65-F5344CB8AC3E}">
        <p14:creationId xmlns:p14="http://schemas.microsoft.com/office/powerpoint/2010/main" val="1538076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pPr algn="ctr"/>
            <a:r>
              <a:rPr lang="en-US" b="1" dirty="0" smtClean="0"/>
              <a:t>Exploitations and Demo</a:t>
            </a:r>
            <a:r>
              <a:rPr lang="en-GB" b="1" dirty="0" smtClean="0"/>
              <a:t> </a:t>
            </a:r>
            <a:endParaRPr lang="he-IL" b="1" dirty="0"/>
          </a:p>
        </p:txBody>
      </p:sp>
      <p:sp>
        <p:nvSpPr>
          <p:cNvPr id="11"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a:bodyPr>
          <a:lstStyle/>
          <a:p>
            <a:pPr lvl="1" algn="l" rtl="0"/>
            <a:r>
              <a:rPr lang="en-GB" sz="2800" dirty="0" smtClean="0"/>
              <a:t>Generating HTTP request for scheduling watering</a:t>
            </a:r>
          </a:p>
          <a:p>
            <a:pPr marL="457200" lvl="1" indent="0" algn="l" rtl="0">
              <a:buNone/>
            </a:pPr>
            <a:endParaRPr lang="en-GB" sz="2800" b="1" dirty="0" smtClean="0"/>
          </a:p>
          <a:p>
            <a:pPr marL="457200" lvl="1" indent="0" algn="l" rtl="0">
              <a:buNone/>
            </a:pPr>
            <a:endParaRPr lang="en-GB" sz="2800" dirty="0" smtClean="0"/>
          </a:p>
        </p:txBody>
      </p:sp>
    </p:spTree>
    <p:extLst>
      <p:ext uri="{BB962C8B-B14F-4D97-AF65-F5344CB8AC3E}">
        <p14:creationId xmlns:p14="http://schemas.microsoft.com/office/powerpoint/2010/main" val="3896014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Vulnerability Description</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a:bodyPr>
          <a:lstStyle/>
          <a:p>
            <a:pPr marL="457200" lvl="1" indent="0" algn="l" rtl="0">
              <a:buNone/>
            </a:pPr>
            <a:r>
              <a:rPr lang="en-GB" sz="2800" b="1" dirty="0"/>
              <a:t>Opening </a:t>
            </a:r>
            <a:r>
              <a:rPr lang="en-GB" sz="2800" b="1" dirty="0" smtClean="0"/>
              <a:t>Valves - </a:t>
            </a:r>
            <a:r>
              <a:rPr lang="en-GB" sz="2800" b="0" u="sng" dirty="0" smtClean="0"/>
              <a:t>The following code was extracted from GreenIQ’s firmware (</a:t>
            </a:r>
            <a:r>
              <a:rPr lang="en-GB" sz="2800" b="0" i="1" u="sng" dirty="0" smtClean="0"/>
              <a:t>greeniq_defs.py</a:t>
            </a:r>
            <a:r>
              <a:rPr lang="en-GB" sz="2800" b="0" u="sng" dirty="0" smtClean="0"/>
              <a:t>)</a:t>
            </a:r>
            <a:r>
              <a:rPr lang="en-GB" sz="2800" b="0" dirty="0" smtClean="0"/>
              <a:t>:</a:t>
            </a:r>
          </a:p>
          <a:p>
            <a:pPr marL="457200" lvl="1" indent="0" algn="l" rtl="0">
              <a:buNone/>
            </a:pPr>
            <a:endParaRPr lang="en-GB" sz="2800" b="0" dirty="0" smtClean="0"/>
          </a:p>
          <a:p>
            <a:pPr marL="457200" lvl="1" indent="0" algn="l" rtl="0">
              <a:buNone/>
            </a:pPr>
            <a:endParaRPr lang="en-GB" sz="2800" dirty="0" smtClean="0"/>
          </a:p>
        </p:txBody>
      </p:sp>
      <p:sp>
        <p:nvSpPr>
          <p:cNvPr id="6" name="TextBox 5"/>
          <p:cNvSpPr txBox="1"/>
          <p:nvPr/>
        </p:nvSpPr>
        <p:spPr>
          <a:xfrm>
            <a:off x="578249" y="4763591"/>
            <a:ext cx="11188365" cy="1169551"/>
          </a:xfrm>
          <a:prstGeom prst="rect">
            <a:avLst/>
          </a:prstGeom>
          <a:noFill/>
          <a:ln>
            <a:solidFill>
              <a:schemeClr val="tx1"/>
            </a:solidFill>
          </a:ln>
        </p:spPr>
        <p:txBody>
          <a:bodyPr wrap="square" rtlCol="0">
            <a:spAutoFit/>
          </a:bodyPr>
          <a:lstStyle/>
          <a:p>
            <a:pPr algn="l" rtl="0"/>
            <a:r>
              <a:rPr lang="en-US" sz="2600" dirty="0" smtClean="0"/>
              <a:t>(427) # </a:t>
            </a:r>
            <a:r>
              <a:rPr lang="en-US" sz="2600" dirty="0"/>
              <a:t>Testing - Operate Master Valve</a:t>
            </a:r>
          </a:p>
          <a:p>
            <a:pPr algn="l" rtl="0"/>
            <a:r>
              <a:rPr lang="en-US" sz="2600" dirty="0" smtClean="0"/>
              <a:t>(428) set_gpio(MAX_PORTS</a:t>
            </a:r>
            <a:r>
              <a:rPr lang="en-US" sz="2600" dirty="0"/>
              <a:t>, gpio_map, '00000010', high_is)</a:t>
            </a:r>
          </a:p>
          <a:p>
            <a:endParaRPr lang="en-US" dirty="0"/>
          </a:p>
        </p:txBody>
      </p:sp>
      <p:sp>
        <p:nvSpPr>
          <p:cNvPr id="14" name="TextBox 13"/>
          <p:cNvSpPr txBox="1"/>
          <p:nvPr/>
        </p:nvSpPr>
        <p:spPr>
          <a:xfrm>
            <a:off x="578249" y="3217664"/>
            <a:ext cx="11161295" cy="1200329"/>
          </a:xfrm>
          <a:prstGeom prst="rect">
            <a:avLst/>
          </a:prstGeom>
          <a:noFill/>
          <a:ln>
            <a:solidFill>
              <a:schemeClr val="tx1"/>
            </a:solidFill>
          </a:ln>
        </p:spPr>
        <p:txBody>
          <a:bodyPr wrap="square" rtlCol="0">
            <a:spAutoFit/>
          </a:bodyPr>
          <a:lstStyle/>
          <a:p>
            <a:pPr algn="l"/>
            <a:r>
              <a:rPr lang="en-US" sz="2400" dirty="0" smtClean="0"/>
              <a:t>(221) def </a:t>
            </a:r>
            <a:r>
              <a:rPr lang="en-US" sz="2400" dirty="0"/>
              <a:t>set_gpio(MAX_PORTS, gpio_map, gpio_command, high_is):</a:t>
            </a:r>
          </a:p>
          <a:p>
            <a:pPr algn="l"/>
            <a:r>
              <a:rPr lang="en-US" sz="2400" dirty="0" smtClean="0"/>
              <a:t>(222)             global model_utilities</a:t>
            </a:r>
          </a:p>
          <a:p>
            <a:pPr algn="l"/>
            <a:r>
              <a:rPr lang="en-US" sz="2400" dirty="0" smtClean="0"/>
              <a:t>(223)             </a:t>
            </a:r>
            <a:r>
              <a:rPr lang="en-US" sz="2400" dirty="0" err="1" smtClean="0"/>
              <a:t>model_utilities.set_gpio</a:t>
            </a:r>
            <a:r>
              <a:rPr lang="en-US" sz="2400" dirty="0" smtClean="0"/>
              <a:t>(MAX_PORTS</a:t>
            </a:r>
            <a:r>
              <a:rPr lang="en-US" sz="2400" dirty="0"/>
              <a:t>, gpio_map, gpio_command, high_is)</a:t>
            </a:r>
          </a:p>
        </p:txBody>
      </p:sp>
    </p:spTree>
    <p:extLst>
      <p:ext uri="{BB962C8B-B14F-4D97-AF65-F5344CB8AC3E}">
        <p14:creationId xmlns:p14="http://schemas.microsoft.com/office/powerpoint/2010/main" val="727348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pPr algn="ctr"/>
            <a:r>
              <a:rPr lang="en-US" b="1" dirty="0" smtClean="0"/>
              <a:t>Exploitations and Demo</a:t>
            </a:r>
            <a:r>
              <a:rPr lang="en-GB" b="1" dirty="0" smtClean="0"/>
              <a:t> </a:t>
            </a:r>
            <a:endParaRPr lang="he-IL" b="1" dirty="0"/>
          </a:p>
        </p:txBody>
      </p:sp>
      <p:sp>
        <p:nvSpPr>
          <p:cNvPr id="11"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4591767"/>
            <a:ext cx="10515600" cy="1585195"/>
          </a:xfrm>
        </p:spPr>
        <p:txBody>
          <a:bodyPr>
            <a:normAutofit/>
          </a:bodyPr>
          <a:lstStyle/>
          <a:p>
            <a:pPr lvl="1" algn="l" rtl="0"/>
            <a:r>
              <a:rPr lang="en-GB" sz="2800" dirty="0" smtClean="0"/>
              <a:t>Assuming (1) the SSH password is too weak or has been leaked, </a:t>
            </a:r>
            <a:r>
              <a:rPr lang="en-GB" sz="2800" b="1" dirty="0" smtClean="0"/>
              <a:t>or</a:t>
            </a:r>
            <a:r>
              <a:rPr lang="en-GB" sz="2800" dirty="0" smtClean="0"/>
              <a:t> (2) the smart irrigation itself is compromised.</a:t>
            </a:r>
          </a:p>
          <a:p>
            <a:pPr lvl="1" algn="l" rtl="0"/>
            <a:r>
              <a:rPr lang="en-GB" sz="2800" dirty="0" smtClean="0"/>
              <a:t>Opening valves with SSH communication.</a:t>
            </a:r>
          </a:p>
          <a:p>
            <a:pPr marL="457200" lvl="1" indent="0" algn="l" rtl="0">
              <a:buNone/>
            </a:pPr>
            <a:endParaRPr lang="en-GB" sz="2800" dirty="0" smtClean="0"/>
          </a:p>
        </p:txBody>
      </p:sp>
      <p:grpSp>
        <p:nvGrpSpPr>
          <p:cNvPr id="4" name="Group 3"/>
          <p:cNvGrpSpPr/>
          <p:nvPr/>
        </p:nvGrpSpPr>
        <p:grpSpPr>
          <a:xfrm>
            <a:off x="957245" y="1690688"/>
            <a:ext cx="10515600" cy="2608457"/>
            <a:chOff x="838200" y="6438706"/>
            <a:chExt cx="10515600" cy="2608457"/>
          </a:xfrm>
        </p:grpSpPr>
        <p:cxnSp>
          <p:nvCxnSpPr>
            <p:cNvPr id="5" name="Straight Connector 4"/>
            <p:cNvCxnSpPr/>
            <p:nvPr/>
          </p:nvCxnSpPr>
          <p:spPr>
            <a:xfrm flipV="1">
              <a:off x="2542650" y="7991790"/>
              <a:ext cx="2393050" cy="2361"/>
            </a:xfrm>
            <a:prstGeom prst="line">
              <a:avLst/>
            </a:prstGeom>
            <a:ln w="57150"/>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3148684" y="7609758"/>
              <a:ext cx="1180981" cy="369332"/>
            </a:xfrm>
            <a:prstGeom prst="rect">
              <a:avLst/>
            </a:prstGeom>
            <a:noFill/>
          </p:spPr>
          <p:txBody>
            <a:bodyPr wrap="square" rtlCol="1">
              <a:spAutoFit/>
            </a:bodyPr>
            <a:lstStyle/>
            <a:p>
              <a:pPr algn="ctr"/>
              <a:r>
                <a:rPr lang="en-US" b="1" dirty="0" smtClean="0"/>
                <a:t>SSH</a:t>
              </a:r>
              <a:endParaRPr lang="he-IL" b="1" dirty="0"/>
            </a:p>
          </p:txBody>
        </p:sp>
        <p:sp>
          <p:nvSpPr>
            <p:cNvPr id="7" name="TextBox 6"/>
            <p:cNvSpPr txBox="1"/>
            <p:nvPr/>
          </p:nvSpPr>
          <p:spPr>
            <a:xfrm>
              <a:off x="7442344" y="7688113"/>
              <a:ext cx="1180981" cy="369332"/>
            </a:xfrm>
            <a:prstGeom prst="rect">
              <a:avLst/>
            </a:prstGeom>
            <a:noFill/>
          </p:spPr>
          <p:txBody>
            <a:bodyPr wrap="square" rtlCol="1">
              <a:spAutoFit/>
            </a:bodyPr>
            <a:lstStyle/>
            <a:p>
              <a:pPr algn="ctr"/>
              <a:r>
                <a:rPr lang="en-US" b="1" dirty="0" smtClean="0"/>
                <a:t>SSH</a:t>
              </a:r>
              <a:endParaRPr lang="he-IL" b="1"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5487"/>
            <a:stretch/>
          </p:blipFill>
          <p:spPr>
            <a:xfrm>
              <a:off x="8952922" y="7411772"/>
              <a:ext cx="2400877" cy="1367433"/>
            </a:xfrm>
            <a:prstGeom prst="rect">
              <a:avLst/>
            </a:prstGeom>
          </p:spPr>
        </p:pic>
        <p:cxnSp>
          <p:nvCxnSpPr>
            <p:cNvPr id="10" name="Straight Connector 9"/>
            <p:cNvCxnSpPr/>
            <p:nvPr/>
          </p:nvCxnSpPr>
          <p:spPr>
            <a:xfrm>
              <a:off x="6881605" y="7991790"/>
              <a:ext cx="2187510" cy="0"/>
            </a:xfrm>
            <a:prstGeom prst="line">
              <a:avLst/>
            </a:prstGeom>
            <a:ln w="57150"/>
          </p:spPr>
          <p:style>
            <a:lnRef idx="1">
              <a:schemeClr val="dk1"/>
            </a:lnRef>
            <a:fillRef idx="0">
              <a:schemeClr val="dk1"/>
            </a:fillRef>
            <a:effectRef idx="0">
              <a:schemeClr val="dk1"/>
            </a:effectRef>
            <a:fontRef idx="minor">
              <a:schemeClr val="tx1"/>
            </a:fontRef>
          </p:style>
        </p:cxnSp>
        <p:pic>
          <p:nvPicPr>
            <p:cNvPr id="13" name="Picture 2" descr="Image result for 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52" r="17252"/>
            <a:stretch/>
          </p:blipFill>
          <p:spPr bwMode="auto">
            <a:xfrm>
              <a:off x="5235363" y="7314506"/>
              <a:ext cx="1527859" cy="11165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11017" y="6438706"/>
              <a:ext cx="3339252" cy="461665"/>
            </a:xfrm>
            <a:prstGeom prst="rect">
              <a:avLst/>
            </a:prstGeom>
            <a:noFill/>
          </p:spPr>
          <p:txBody>
            <a:bodyPr wrap="square" rtlCol="0">
              <a:spAutoFit/>
            </a:bodyPr>
            <a:lstStyle/>
            <a:p>
              <a:pPr algn="ctr"/>
              <a:r>
                <a:rPr lang="en-GB" sz="2400" b="1" u="sng" dirty="0" smtClean="0"/>
                <a:t>LAN (Home Network)</a:t>
              </a:r>
              <a:endParaRPr lang="en-US" sz="2400" b="1" u="sng" dirty="0"/>
            </a:p>
          </p:txBody>
        </p:sp>
        <p:sp>
          <p:nvSpPr>
            <p:cNvPr id="15" name="Rectangle 14"/>
            <p:cNvSpPr/>
            <p:nvPr/>
          </p:nvSpPr>
          <p:spPr>
            <a:xfrm>
              <a:off x="838200" y="7009063"/>
              <a:ext cx="10515600" cy="2038100"/>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8564" y="2567207"/>
            <a:ext cx="1353130" cy="1353130"/>
          </a:xfrm>
          <a:prstGeom prst="rect">
            <a:avLst/>
          </a:prstGeom>
        </p:spPr>
      </p:pic>
    </p:spTree>
    <p:extLst>
      <p:ext uri="{BB962C8B-B14F-4D97-AF65-F5344CB8AC3E}">
        <p14:creationId xmlns:p14="http://schemas.microsoft.com/office/powerpoint/2010/main" val="2138988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Autofit/>
          </a:bodyPr>
          <a:lstStyle/>
          <a:p>
            <a:pPr algn="ctr"/>
            <a:r>
              <a:rPr lang="en-US" sz="4800" b="1" dirty="0" smtClean="0"/>
              <a:t>A</a:t>
            </a:r>
            <a:r>
              <a:rPr lang="en-GB" sz="4800" b="1" dirty="0" smtClean="0"/>
              <a:t>genda</a:t>
            </a:r>
            <a:endParaRPr lang="he-IL" sz="4800" b="1" dirty="0"/>
          </a:p>
        </p:txBody>
      </p:sp>
      <p:sp>
        <p:nvSpPr>
          <p:cNvPr id="16"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a:bodyPr>
          <a:lstStyle/>
          <a:p>
            <a:pPr marL="514350" indent="-514350" algn="l" rtl="0">
              <a:buAutoNum type="arabicPeriod"/>
            </a:pPr>
            <a:r>
              <a:rPr lang="en-GB" dirty="0" smtClean="0"/>
              <a:t>Smart Irrigation Systems</a:t>
            </a:r>
          </a:p>
          <a:p>
            <a:pPr marL="514350" indent="-514350" algn="l" rtl="0">
              <a:buAutoNum type="arabicPeriod"/>
            </a:pPr>
            <a:r>
              <a:rPr lang="en-US" dirty="0" smtClean="0"/>
              <a:t>Reverse Engineering</a:t>
            </a:r>
          </a:p>
          <a:p>
            <a:pPr marL="514350" indent="-514350" algn="l" rtl="0">
              <a:buAutoNum type="arabicPeriod"/>
            </a:pPr>
            <a:r>
              <a:rPr lang="en-GB" dirty="0" smtClean="0"/>
              <a:t>Spoofing Attacks</a:t>
            </a:r>
          </a:p>
          <a:p>
            <a:pPr marL="514350" indent="-514350" algn="l" rtl="0">
              <a:buAutoNum type="arabicPeriod"/>
            </a:pPr>
            <a:r>
              <a:rPr lang="en-GB" dirty="0" smtClean="0"/>
              <a:t>Replay Attacks</a:t>
            </a:r>
          </a:p>
          <a:p>
            <a:pPr marL="514350" indent="-514350" algn="l" rtl="0">
              <a:buAutoNum type="arabicPeriod"/>
            </a:pPr>
            <a:r>
              <a:rPr lang="en-GB" dirty="0" smtClean="0"/>
              <a:t>Discussion</a:t>
            </a:r>
            <a:endParaRPr lang="en-GB" dirty="0"/>
          </a:p>
        </p:txBody>
      </p:sp>
    </p:spTree>
    <p:extLst>
      <p:ext uri="{BB962C8B-B14F-4D97-AF65-F5344CB8AC3E}">
        <p14:creationId xmlns:p14="http://schemas.microsoft.com/office/powerpoint/2010/main" val="2812581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DDoS Attack Against Urban Water Service</a:t>
            </a:r>
            <a:endParaRPr lang="he-IL" b="1" dirty="0"/>
          </a:p>
        </p:txBody>
      </p:sp>
      <p:pic>
        <p:nvPicPr>
          <p:cNvPr id="3" name="Content Placeholder 2"/>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592118" y="2283148"/>
            <a:ext cx="9007764" cy="2390449"/>
          </a:xfrm>
        </p:spPr>
      </p:pic>
      <p:sp>
        <p:nvSpPr>
          <p:cNvPr id="8" name="מציין מיקום תוכן 3">
            <a:extLst>
              <a:ext uri="{FF2B5EF4-FFF2-40B4-BE49-F238E27FC236}">
                <a16:creationId xmlns:a16="http://schemas.microsoft.com/office/drawing/2014/main" id="{3C235863-6803-4507-BA21-C7ED53DBD330}"/>
              </a:ext>
            </a:extLst>
          </p:cNvPr>
          <p:cNvSpPr txBox="1">
            <a:spLocks/>
          </p:cNvSpPr>
          <p:nvPr/>
        </p:nvSpPr>
        <p:spPr>
          <a:xfrm>
            <a:off x="838199" y="1825625"/>
            <a:ext cx="10661073" cy="4316557"/>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u="sng" dirty="0" smtClean="0"/>
              <a:t>Threat Model</a:t>
            </a:r>
          </a:p>
          <a:p>
            <a:pPr algn="l" rtl="0"/>
            <a:endParaRPr lang="en-GB" dirty="0"/>
          </a:p>
          <a:p>
            <a:pPr algn="l" rtl="0"/>
            <a:endParaRPr lang="en-GB" dirty="0" smtClean="0"/>
          </a:p>
          <a:p>
            <a:pPr algn="l" rtl="0"/>
            <a:endParaRPr lang="en-GB" dirty="0"/>
          </a:p>
          <a:p>
            <a:pPr algn="l" rtl="0"/>
            <a:endParaRPr lang="en-GB" dirty="0" smtClean="0"/>
          </a:p>
          <a:p>
            <a:pPr algn="l" rtl="0"/>
            <a:endParaRPr lang="en-GB" dirty="0" smtClean="0"/>
          </a:p>
          <a:p>
            <a:pPr marL="0" indent="0" algn="l" rtl="0">
              <a:buNone/>
            </a:pPr>
            <a:endParaRPr lang="en-GB" dirty="0" smtClean="0"/>
          </a:p>
          <a:p>
            <a:pPr algn="l" rtl="0"/>
            <a:r>
              <a:rPr lang="en-GB" dirty="0"/>
              <a:t>C&amp;C </a:t>
            </a:r>
            <a:r>
              <a:rPr lang="en-GB" dirty="0" smtClean="0"/>
              <a:t>model - botnet of smart irrigation systems</a:t>
            </a:r>
          </a:p>
          <a:p>
            <a:pPr algn="l" rtl="0"/>
            <a:r>
              <a:rPr lang="en-GB" dirty="0" smtClean="0"/>
              <a:t>Initiating watering from many smart irrigation systems simultaneously</a:t>
            </a:r>
          </a:p>
          <a:p>
            <a:pPr algn="l" rtl="0"/>
            <a:endParaRPr lang="en-GB" dirty="0" smtClean="0"/>
          </a:p>
          <a:p>
            <a:pPr marL="0" indent="0" algn="l" rtl="0">
              <a:buNone/>
            </a:pPr>
            <a:endParaRPr lang="en-GB" dirty="0" smtClean="0"/>
          </a:p>
        </p:txBody>
      </p:sp>
    </p:spTree>
    <p:extLst>
      <p:ext uri="{BB962C8B-B14F-4D97-AF65-F5344CB8AC3E}">
        <p14:creationId xmlns:p14="http://schemas.microsoft.com/office/powerpoint/2010/main" val="336830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כותרת 1">
            <a:extLst>
              <a:ext uri="{FF2B5EF4-FFF2-40B4-BE49-F238E27FC236}">
                <a16:creationId xmlns:a16="http://schemas.microsoft.com/office/drawing/2014/main" id="{CAE0BA99-F5F6-4A30-A3BD-59F97BE28394}"/>
              </a:ext>
            </a:extLst>
          </p:cNvPr>
          <p:cNvSpPr>
            <a:spLocks noGrp="1"/>
          </p:cNvSpPr>
          <p:nvPr>
            <p:ph type="title"/>
          </p:nvPr>
        </p:nvSpPr>
        <p:spPr>
          <a:xfrm>
            <a:off x="838200" y="365125"/>
            <a:ext cx="10515600" cy="1325563"/>
          </a:xfrm>
        </p:spPr>
        <p:txBody>
          <a:bodyPr>
            <a:normAutofit/>
          </a:bodyPr>
          <a:lstStyle/>
          <a:p>
            <a:pPr algn="ctr"/>
            <a:r>
              <a:rPr lang="en-GB" b="1" dirty="0" smtClean="0"/>
              <a:t> The Damage</a:t>
            </a:r>
            <a:endParaRPr lang="he-IL" b="1" dirty="0"/>
          </a:p>
        </p:txBody>
      </p:sp>
      <p:sp>
        <p:nvSpPr>
          <p:cNvPr id="69" name="מציין מיקום תוכן 3">
            <a:extLst>
              <a:ext uri="{FF2B5EF4-FFF2-40B4-BE49-F238E27FC236}">
                <a16:creationId xmlns:a16="http://schemas.microsoft.com/office/drawing/2014/main" id="{3C235863-6803-4507-BA21-C7ED53DBD330}"/>
              </a:ext>
            </a:extLst>
          </p:cNvPr>
          <p:cNvSpPr txBox="1">
            <a:spLocks/>
          </p:cNvSpPr>
          <p:nvPr/>
        </p:nvSpPr>
        <p:spPr>
          <a:xfrm>
            <a:off x="838200" y="1825625"/>
            <a:ext cx="10515600" cy="2755611"/>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r>
              <a:rPr lang="en-US" sz="2800" dirty="0" smtClean="0"/>
              <a:t>A typical sprinkler’s </a:t>
            </a:r>
            <a:r>
              <a:rPr lang="en-US" sz="2800" dirty="0"/>
              <a:t>water ﬂow is between 0.66 </a:t>
            </a:r>
            <a:r>
              <a:rPr lang="en-US" sz="2800" dirty="0" smtClean="0"/>
              <a:t>and 4.93 </a:t>
            </a:r>
            <a:r>
              <a:rPr lang="en-US" sz="2800" dirty="0"/>
              <a:t>cubic meters per </a:t>
            </a:r>
            <a:r>
              <a:rPr lang="en-US" sz="2800" dirty="0" smtClean="0"/>
              <a:t>hour (2.795 cubic meters on average)</a:t>
            </a:r>
          </a:p>
          <a:p>
            <a:pPr lvl="1" algn="l" rtl="0"/>
            <a:r>
              <a:rPr lang="en-US" sz="2800" dirty="0" smtClean="0"/>
              <a:t>What is the damage incurred when the attack is performed using a botnet of smart irrigation system that are triggered to water simultaneously? </a:t>
            </a:r>
            <a:endParaRPr lang="en-US" sz="2800" dirty="0"/>
          </a:p>
        </p:txBody>
      </p:sp>
      <p:pic>
        <p:nvPicPr>
          <p:cNvPr id="3" name="Picture 2"/>
          <p:cNvPicPr>
            <a:picLocks noChangeAspect="1"/>
          </p:cNvPicPr>
          <p:nvPr/>
        </p:nvPicPr>
        <p:blipFill rotWithShape="1">
          <a:blip r:embed="rId2"/>
          <a:srcRect l="52943" t="51717" r="25461" b="28408"/>
          <a:stretch/>
        </p:blipFill>
        <p:spPr>
          <a:xfrm>
            <a:off x="3937122" y="4042611"/>
            <a:ext cx="5271290" cy="2728762"/>
          </a:xfrm>
          <a:prstGeom prst="rect">
            <a:avLst/>
          </a:prstGeom>
        </p:spPr>
      </p:pic>
    </p:spTree>
    <p:extLst>
      <p:ext uri="{BB962C8B-B14F-4D97-AF65-F5344CB8AC3E}">
        <p14:creationId xmlns:p14="http://schemas.microsoft.com/office/powerpoint/2010/main" val="1319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Ethics</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fontScale="92500" lnSpcReduction="10000"/>
          </a:bodyPr>
          <a:lstStyle/>
          <a:p>
            <a:pPr lvl="1" algn="l" rtl="0"/>
            <a:r>
              <a:rPr lang="en-US" sz="2800" dirty="0"/>
              <a:t>We </a:t>
            </a:r>
            <a:r>
              <a:rPr lang="en-US" sz="2800" dirty="0" smtClean="0"/>
              <a:t>provided full </a:t>
            </a:r>
            <a:r>
              <a:rPr lang="en-US" sz="2800" dirty="0"/>
              <a:t>ethical disclosure of the each of the vulnerabilities that are discussed in this section to GreenIQ, RainMachine, and BlueSpray </a:t>
            </a:r>
            <a:r>
              <a:rPr lang="en-US" sz="2800" dirty="0" smtClean="0"/>
              <a:t>in </a:t>
            </a:r>
            <a:r>
              <a:rPr lang="en-US" sz="2800" dirty="0"/>
              <a:t>June 2018, </a:t>
            </a:r>
            <a:r>
              <a:rPr lang="en-US" sz="2800" dirty="0" smtClean="0"/>
              <a:t>conveying all of the </a:t>
            </a:r>
            <a:r>
              <a:rPr lang="en-US" sz="2800" dirty="0"/>
              <a:t>relevant technical details and </a:t>
            </a:r>
            <a:r>
              <a:rPr lang="en-US" sz="2800" dirty="0" smtClean="0"/>
              <a:t>some suggestions for addressing the issues raised. </a:t>
            </a:r>
            <a:endParaRPr lang="en-US" sz="2800" dirty="0"/>
          </a:p>
          <a:p>
            <a:pPr lvl="1" algn="l" rtl="0"/>
            <a:r>
              <a:rPr lang="en-US" sz="2800" dirty="0" smtClean="0"/>
              <a:t>We </a:t>
            </a:r>
            <a:r>
              <a:rPr lang="en-US" sz="2800" dirty="0"/>
              <a:t>received a confirmation of our findings </a:t>
            </a:r>
            <a:r>
              <a:rPr lang="en-US" sz="2800" dirty="0" smtClean="0"/>
              <a:t>from each </a:t>
            </a:r>
            <a:r>
              <a:rPr lang="en-US" sz="2800" dirty="0"/>
              <a:t>of </a:t>
            </a:r>
            <a:r>
              <a:rPr lang="en-US" sz="2800" dirty="0" smtClean="0"/>
              <a:t>them.</a:t>
            </a:r>
          </a:p>
          <a:p>
            <a:pPr lvl="2" algn="l" rtl="0"/>
            <a:r>
              <a:rPr lang="en-US" sz="2400" u="sng" dirty="0" smtClean="0"/>
              <a:t>GreenIQ</a:t>
            </a:r>
            <a:r>
              <a:rPr lang="en-US" sz="2400" dirty="0" smtClean="0"/>
              <a:t> - GreenIQ thanked </a:t>
            </a:r>
            <a:r>
              <a:rPr lang="en-US" sz="2400" dirty="0"/>
              <a:t>us for our findings and decided to apply HTTPS communication between their smart irrigation system and </a:t>
            </a:r>
            <a:r>
              <a:rPr lang="en-US" sz="2400" dirty="0" smtClean="0"/>
              <a:t>cloud </a:t>
            </a:r>
            <a:r>
              <a:rPr lang="en-US" sz="2400" dirty="0"/>
              <a:t>server. In addition, they decided to close </a:t>
            </a:r>
            <a:r>
              <a:rPr lang="en-US" sz="2400" dirty="0" smtClean="0"/>
              <a:t>the SSH </a:t>
            </a:r>
            <a:r>
              <a:rPr lang="en-US" sz="2400" dirty="0"/>
              <a:t>port in their firmware to prevent an attacker from running Python code for watering. </a:t>
            </a:r>
            <a:endParaRPr lang="en-US" sz="2400" dirty="0" smtClean="0"/>
          </a:p>
          <a:p>
            <a:pPr lvl="2" algn="l" rtl="0"/>
            <a:r>
              <a:rPr lang="en-US" sz="2400" u="sng" dirty="0" smtClean="0"/>
              <a:t>RainMachine</a:t>
            </a:r>
            <a:r>
              <a:rPr lang="en-US" sz="2400" dirty="0" smtClean="0"/>
              <a:t> -  In June </a:t>
            </a:r>
            <a:r>
              <a:rPr lang="en-US" sz="2400" dirty="0"/>
              <a:t>2018, the Norwegian Meteorological Institute (</a:t>
            </a:r>
            <a:r>
              <a:rPr lang="en-US" sz="2400" dirty="0" smtClean="0"/>
              <a:t>Met.no</a:t>
            </a:r>
            <a:r>
              <a:rPr lang="en-US" sz="2400" dirty="0"/>
              <a:t>) </a:t>
            </a:r>
            <a:r>
              <a:rPr lang="en-US" sz="2400" dirty="0" smtClean="0"/>
              <a:t>finally </a:t>
            </a:r>
            <a:r>
              <a:rPr lang="en-US" sz="2400" dirty="0"/>
              <a:t>upgraded their API to </a:t>
            </a:r>
            <a:r>
              <a:rPr lang="en-US" sz="2400" dirty="0" smtClean="0"/>
              <a:t>an HTTPS </a:t>
            </a:r>
            <a:r>
              <a:rPr lang="en-US" sz="2400" dirty="0"/>
              <a:t>version </a:t>
            </a:r>
            <a:r>
              <a:rPr lang="en-US" sz="2400" dirty="0" smtClean="0"/>
              <a:t>(replacing the previously used HTTP </a:t>
            </a:r>
            <a:r>
              <a:rPr lang="en-US" sz="2400" dirty="0"/>
              <a:t>version</a:t>
            </a:r>
            <a:r>
              <a:rPr lang="en-US" sz="2400" dirty="0" smtClean="0"/>
              <a:t>). However, other weather forecast services are still HTTP based.</a:t>
            </a:r>
            <a:endParaRPr lang="en-GB" sz="2400" dirty="0" smtClean="0"/>
          </a:p>
          <a:p>
            <a:pPr lvl="2" algn="l" rtl="0"/>
            <a:r>
              <a:rPr lang="en-US" sz="2400" u="sng" dirty="0" smtClean="0"/>
              <a:t>BlueSpray</a:t>
            </a:r>
            <a:r>
              <a:rPr lang="en-US" sz="2400" dirty="0" smtClean="0"/>
              <a:t> </a:t>
            </a:r>
            <a:r>
              <a:rPr lang="en-US" sz="2400" dirty="0"/>
              <a:t>-  </a:t>
            </a:r>
            <a:r>
              <a:rPr lang="en-US" sz="2400" dirty="0" smtClean="0"/>
              <a:t>BlueSpray responded </a:t>
            </a:r>
            <a:r>
              <a:rPr lang="en-US" sz="2400" dirty="0"/>
              <a:t>by asking us to supply </a:t>
            </a:r>
            <a:r>
              <a:rPr lang="en-US" sz="2400" dirty="0" smtClean="0"/>
              <a:t>details </a:t>
            </a:r>
            <a:r>
              <a:rPr lang="en-US" sz="2400" dirty="0"/>
              <a:t>regarding the </a:t>
            </a:r>
            <a:r>
              <a:rPr lang="en-US" sz="2400" dirty="0" smtClean="0"/>
              <a:t>vulnerability.</a:t>
            </a:r>
            <a:endParaRPr lang="en-GB" sz="2400" dirty="0"/>
          </a:p>
          <a:p>
            <a:pPr lvl="1" algn="l" rtl="0"/>
            <a:endParaRPr lang="en-GB" sz="2800" b="0" dirty="0" smtClean="0"/>
          </a:p>
          <a:p>
            <a:pPr lvl="1" algn="l" rtl="0"/>
            <a:endParaRPr lang="en-GB" sz="2800" dirty="0"/>
          </a:p>
          <a:p>
            <a:pPr lvl="1" algn="l" rtl="0"/>
            <a:endParaRPr lang="en-GB" sz="2800" b="0" dirty="0" smtClean="0"/>
          </a:p>
          <a:p>
            <a:pPr marL="457200" lvl="1" indent="0" algn="l" rtl="0">
              <a:buNone/>
            </a:pPr>
            <a:endParaRPr lang="en-GB" sz="2800" dirty="0" smtClean="0"/>
          </a:p>
        </p:txBody>
      </p:sp>
    </p:spTree>
    <p:extLst>
      <p:ext uri="{BB962C8B-B14F-4D97-AF65-F5344CB8AC3E}">
        <p14:creationId xmlns:p14="http://schemas.microsoft.com/office/powerpoint/2010/main" val="406274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Autofit/>
          </a:bodyPr>
          <a:lstStyle/>
          <a:p>
            <a:pPr algn="ctr"/>
            <a:r>
              <a:rPr lang="en-US" sz="4800" b="1" dirty="0" smtClean="0"/>
              <a:t>Irrigation Systems – History &amp; Evolution</a:t>
            </a:r>
            <a:endParaRPr lang="he-IL" sz="4800" b="1" dirty="0"/>
          </a:p>
        </p:txBody>
      </p:sp>
      <p:cxnSp>
        <p:nvCxnSpPr>
          <p:cNvPr id="5" name="Straight Arrow Connector 4"/>
          <p:cNvCxnSpPr>
            <a:cxnSpLocks/>
          </p:cNvCxnSpPr>
          <p:nvPr/>
        </p:nvCxnSpPr>
        <p:spPr>
          <a:xfrm>
            <a:off x="973524" y="3189792"/>
            <a:ext cx="10515600"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EBBC6E8-FC38-4A39-9A0F-2940FFDFF27D}"/>
              </a:ext>
            </a:extLst>
          </p:cNvPr>
          <p:cNvSpPr txBox="1"/>
          <p:nvPr/>
        </p:nvSpPr>
        <p:spPr>
          <a:xfrm>
            <a:off x="5695034" y="3679315"/>
            <a:ext cx="1501618" cy="1477328"/>
          </a:xfrm>
          <a:prstGeom prst="rect">
            <a:avLst/>
          </a:prstGeom>
          <a:noFill/>
        </p:spPr>
        <p:txBody>
          <a:bodyPr wrap="square" rtlCol="1">
            <a:spAutoFit/>
          </a:bodyPr>
          <a:lstStyle/>
          <a:p>
            <a:pPr algn="ctr"/>
            <a:r>
              <a:rPr lang="en-GB" u="sng" dirty="0" smtClean="0"/>
              <a:t>2013</a:t>
            </a:r>
          </a:p>
          <a:p>
            <a:pPr algn="ctr"/>
            <a:r>
              <a:rPr lang="en-GB" dirty="0" smtClean="0"/>
              <a:t>Smart irrigation systems appear</a:t>
            </a:r>
            <a:endParaRPr lang="he-IL" dirty="0"/>
          </a:p>
        </p:txBody>
      </p:sp>
      <p:pic>
        <p:nvPicPr>
          <p:cNvPr id="18" name="תמונה 17">
            <a:extLst>
              <a:ext uri="{FF2B5EF4-FFF2-40B4-BE49-F238E27FC236}">
                <a16:creationId xmlns:a16="http://schemas.microsoft.com/office/drawing/2014/main" id="{72C7A741-50EE-4DE2-8C99-BD59D6B77389}"/>
              </a:ext>
            </a:extLst>
          </p:cNvPr>
          <p:cNvPicPr>
            <a:picLocks noChangeAspect="1"/>
          </p:cNvPicPr>
          <p:nvPr/>
        </p:nvPicPr>
        <p:blipFill>
          <a:blip r:embed="rId3"/>
          <a:stretch>
            <a:fillRect/>
          </a:stretch>
        </p:blipFill>
        <p:spPr>
          <a:xfrm>
            <a:off x="6357434" y="2694492"/>
            <a:ext cx="79255" cy="1036410"/>
          </a:xfrm>
          <a:prstGeom prst="rect">
            <a:avLst/>
          </a:prstGeom>
        </p:spPr>
      </p:pic>
      <p:sp>
        <p:nvSpPr>
          <p:cNvPr id="25" name="TextBox 24">
            <a:extLst>
              <a:ext uri="{FF2B5EF4-FFF2-40B4-BE49-F238E27FC236}">
                <a16:creationId xmlns:a16="http://schemas.microsoft.com/office/drawing/2014/main" id="{FB5E6CAB-05AC-467A-A6D5-05DFEF02F3BF}"/>
              </a:ext>
            </a:extLst>
          </p:cNvPr>
          <p:cNvSpPr txBox="1"/>
          <p:nvPr/>
        </p:nvSpPr>
        <p:spPr>
          <a:xfrm>
            <a:off x="7610325" y="3679315"/>
            <a:ext cx="1599935" cy="1477328"/>
          </a:xfrm>
          <a:prstGeom prst="rect">
            <a:avLst/>
          </a:prstGeom>
          <a:noFill/>
        </p:spPr>
        <p:txBody>
          <a:bodyPr wrap="square" rtlCol="1">
            <a:spAutoFit/>
          </a:bodyPr>
          <a:lstStyle/>
          <a:p>
            <a:pPr algn="ctr"/>
            <a:r>
              <a:rPr lang="en-GB" u="sng" dirty="0" smtClean="0"/>
              <a:t>2016</a:t>
            </a:r>
          </a:p>
          <a:p>
            <a:pPr algn="ctr"/>
            <a:r>
              <a:rPr lang="en-GB" dirty="0" smtClean="0"/>
              <a:t>First smart city adopts smart irrigation systems</a:t>
            </a:r>
            <a:endParaRPr lang="he-IL" dirty="0"/>
          </a:p>
        </p:txBody>
      </p:sp>
      <p:cxnSp>
        <p:nvCxnSpPr>
          <p:cNvPr id="30" name="Straight Connector 10">
            <a:extLst>
              <a:ext uri="{FF2B5EF4-FFF2-40B4-BE49-F238E27FC236}">
                <a16:creationId xmlns:a16="http://schemas.microsoft.com/office/drawing/2014/main" id="{122E84F9-F352-4B98-8DB9-205597FA9DD6}"/>
              </a:ext>
            </a:extLst>
          </p:cNvPr>
          <p:cNvCxnSpPr/>
          <p:nvPr/>
        </p:nvCxnSpPr>
        <p:spPr>
          <a:xfrm>
            <a:off x="1219542" y="2694492"/>
            <a:ext cx="0" cy="99060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תמונה 17">
            <a:extLst>
              <a:ext uri="{FF2B5EF4-FFF2-40B4-BE49-F238E27FC236}">
                <a16:creationId xmlns:a16="http://schemas.microsoft.com/office/drawing/2014/main" id="{72C7A741-50EE-4DE2-8C99-BD59D6B77389}"/>
              </a:ext>
            </a:extLst>
          </p:cNvPr>
          <p:cNvPicPr>
            <a:picLocks noChangeAspect="1"/>
          </p:cNvPicPr>
          <p:nvPr/>
        </p:nvPicPr>
        <p:blipFill>
          <a:blip r:embed="rId3"/>
          <a:stretch>
            <a:fillRect/>
          </a:stretch>
        </p:blipFill>
        <p:spPr>
          <a:xfrm>
            <a:off x="8331038" y="2694492"/>
            <a:ext cx="79255" cy="1036410"/>
          </a:xfrm>
          <a:prstGeom prst="rect">
            <a:avLst/>
          </a:prstGeom>
        </p:spPr>
      </p:pic>
      <p:sp>
        <p:nvSpPr>
          <p:cNvPr id="3" name="Right Brace 2"/>
          <p:cNvSpPr/>
          <p:nvPr/>
        </p:nvSpPr>
        <p:spPr>
          <a:xfrm rot="16200000" flipH="1">
            <a:off x="3502604" y="983087"/>
            <a:ext cx="467408" cy="4925050"/>
          </a:xfrm>
          <a:prstGeom prst="rightBrace">
            <a:avLst>
              <a:gd name="adj1" fmla="val 8333"/>
              <a:gd name="adj2" fmla="val 5158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4" name="TextBox 23">
            <a:extLst>
              <a:ext uri="{FF2B5EF4-FFF2-40B4-BE49-F238E27FC236}">
                <a16:creationId xmlns:a16="http://schemas.microsoft.com/office/drawing/2014/main" id="{FEBBC6E8-FC38-4A39-9A0F-2940FFDFF27D}"/>
              </a:ext>
            </a:extLst>
          </p:cNvPr>
          <p:cNvSpPr txBox="1"/>
          <p:nvPr/>
        </p:nvSpPr>
        <p:spPr>
          <a:xfrm>
            <a:off x="2725138" y="3729088"/>
            <a:ext cx="2022337" cy="923330"/>
          </a:xfrm>
          <a:prstGeom prst="rect">
            <a:avLst/>
          </a:prstGeom>
          <a:noFill/>
        </p:spPr>
        <p:txBody>
          <a:bodyPr wrap="square" rtlCol="1">
            <a:spAutoFit/>
          </a:bodyPr>
          <a:lstStyle/>
          <a:p>
            <a:pPr algn="ctr"/>
            <a:r>
              <a:rPr lang="en-US" u="sng" dirty="0" smtClean="0"/>
              <a:t>Up to 2012</a:t>
            </a:r>
          </a:p>
          <a:p>
            <a:pPr algn="ctr"/>
            <a:r>
              <a:rPr lang="en-US" dirty="0" smtClean="0"/>
              <a:t>Traditional </a:t>
            </a:r>
          </a:p>
          <a:p>
            <a:pPr algn="ctr"/>
            <a:r>
              <a:rPr lang="en-US" dirty="0" smtClean="0"/>
              <a:t>irrigation systems</a:t>
            </a:r>
            <a:endParaRPr lang="he-IL" dirty="0"/>
          </a:p>
        </p:txBody>
      </p:sp>
      <p:sp>
        <p:nvSpPr>
          <p:cNvPr id="28" name="TextBox 27">
            <a:extLst>
              <a:ext uri="{FF2B5EF4-FFF2-40B4-BE49-F238E27FC236}">
                <a16:creationId xmlns:a16="http://schemas.microsoft.com/office/drawing/2014/main" id="{FB5E6CAB-05AC-467A-A6D5-05DFEF02F3BF}"/>
              </a:ext>
            </a:extLst>
          </p:cNvPr>
          <p:cNvSpPr txBox="1"/>
          <p:nvPr/>
        </p:nvSpPr>
        <p:spPr>
          <a:xfrm>
            <a:off x="9964128" y="3685092"/>
            <a:ext cx="2199015" cy="1477328"/>
          </a:xfrm>
          <a:prstGeom prst="rect">
            <a:avLst/>
          </a:prstGeom>
          <a:noFill/>
        </p:spPr>
        <p:txBody>
          <a:bodyPr wrap="square" rtlCol="1">
            <a:spAutoFit/>
          </a:bodyPr>
          <a:lstStyle/>
          <a:p>
            <a:pPr algn="l" rtl="0"/>
            <a:r>
              <a:rPr lang="en-US" u="sng" dirty="0" smtClean="0"/>
              <a:t>Today</a:t>
            </a:r>
          </a:p>
          <a:p>
            <a:pPr marL="342900" indent="-342900" algn="l" rtl="0">
              <a:buAutoNum type="arabicPeriod"/>
            </a:pPr>
            <a:r>
              <a:rPr lang="en-US" dirty="0" smtClean="0"/>
              <a:t>Many vendors</a:t>
            </a:r>
          </a:p>
          <a:p>
            <a:pPr marL="342900" indent="-342900" algn="l" rtl="0">
              <a:buAutoNum type="arabicPeriod"/>
            </a:pPr>
            <a:r>
              <a:rPr lang="en-US" dirty="0" smtClean="0"/>
              <a:t>Many </a:t>
            </a:r>
            <a:r>
              <a:rPr lang="en-US" dirty="0"/>
              <a:t>connected sensors</a:t>
            </a:r>
          </a:p>
          <a:p>
            <a:pPr marL="342900" indent="-342900" algn="l" rtl="0">
              <a:buAutoNum type="arabicPeriod"/>
            </a:pPr>
            <a:r>
              <a:rPr lang="en-US" dirty="0"/>
              <a:t>GSM editions</a:t>
            </a:r>
            <a:endParaRPr lang="he-IL" dirty="0"/>
          </a:p>
        </p:txBody>
      </p:sp>
      <p:pic>
        <p:nvPicPr>
          <p:cNvPr id="19" name="תמונה 17">
            <a:extLst>
              <a:ext uri="{FF2B5EF4-FFF2-40B4-BE49-F238E27FC236}">
                <a16:creationId xmlns:a16="http://schemas.microsoft.com/office/drawing/2014/main" id="{72C7A741-50EE-4DE2-8C99-BD59D6B77389}"/>
              </a:ext>
            </a:extLst>
          </p:cNvPr>
          <p:cNvPicPr>
            <a:picLocks noChangeAspect="1"/>
          </p:cNvPicPr>
          <p:nvPr/>
        </p:nvPicPr>
        <p:blipFill>
          <a:blip r:embed="rId3"/>
          <a:stretch>
            <a:fillRect/>
          </a:stretch>
        </p:blipFill>
        <p:spPr>
          <a:xfrm>
            <a:off x="10409005" y="2650497"/>
            <a:ext cx="79255" cy="1036410"/>
          </a:xfrm>
          <a:prstGeom prst="rect">
            <a:avLst/>
          </a:prstGeom>
        </p:spPr>
      </p:pic>
    </p:spTree>
    <p:extLst>
      <p:ext uri="{BB962C8B-B14F-4D97-AF65-F5344CB8AC3E}">
        <p14:creationId xmlns:p14="http://schemas.microsoft.com/office/powerpoint/2010/main" val="949355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US" b="1" dirty="0" smtClean="0"/>
              <a:t>Smart Irrigation Systems</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lnSpcReduction="10000"/>
          </a:bodyPr>
          <a:lstStyle/>
          <a:p>
            <a:pPr marL="0" indent="0" algn="l" rtl="0">
              <a:buNone/>
            </a:pPr>
            <a:r>
              <a:rPr lang="en-US" sz="3200" b="1" u="sng" dirty="0"/>
              <a:t>Smart </a:t>
            </a:r>
            <a:r>
              <a:rPr lang="en-US" sz="3200" b="1" u="sng" dirty="0" smtClean="0"/>
              <a:t>irrigation systems</a:t>
            </a:r>
            <a:r>
              <a:rPr lang="en-US" sz="3200" dirty="0" smtClean="0"/>
              <a:t> are advanced </a:t>
            </a:r>
            <a:r>
              <a:rPr lang="en-US" sz="3200" dirty="0"/>
              <a:t>irrigation systems that incorporate </a:t>
            </a:r>
            <a:r>
              <a:rPr lang="en-US" sz="3200" b="1" dirty="0"/>
              <a:t>various sensors</a:t>
            </a:r>
            <a:r>
              <a:rPr lang="en-US" sz="3200" dirty="0"/>
              <a:t> and </a:t>
            </a:r>
            <a:r>
              <a:rPr lang="en-US" sz="3200" b="1" dirty="0"/>
              <a:t>network components </a:t>
            </a:r>
            <a:r>
              <a:rPr lang="en-US" sz="3200" dirty="0"/>
              <a:t>for </a:t>
            </a:r>
            <a:r>
              <a:rPr lang="en-US" sz="3200" dirty="0" smtClean="0"/>
              <a:t>increased efficiency in order to </a:t>
            </a:r>
            <a:r>
              <a:rPr lang="en-US" sz="3200" b="1" dirty="0" smtClean="0"/>
              <a:t>save water and money</a:t>
            </a:r>
            <a:r>
              <a:rPr lang="en-US" sz="3200" dirty="0" smtClean="0"/>
              <a:t>.</a:t>
            </a:r>
          </a:p>
          <a:p>
            <a:pPr marL="0" indent="0" algn="l" rtl="0">
              <a:buNone/>
            </a:pPr>
            <a:endParaRPr lang="en-GB" sz="3200" dirty="0"/>
          </a:p>
          <a:p>
            <a:pPr algn="l" rtl="0">
              <a:buFontTx/>
              <a:buChar char="-"/>
            </a:pPr>
            <a:r>
              <a:rPr lang="en-GB" sz="3200" dirty="0" smtClean="0"/>
              <a:t>Connected to the Internet.</a:t>
            </a:r>
          </a:p>
          <a:p>
            <a:pPr algn="l" rtl="0">
              <a:buFontTx/>
              <a:buChar char="-"/>
            </a:pPr>
            <a:r>
              <a:rPr lang="en-GB" sz="3200" dirty="0" smtClean="0"/>
              <a:t>Provide </a:t>
            </a:r>
            <a:r>
              <a:rPr lang="en-GB" sz="3200" dirty="0"/>
              <a:t>remote </a:t>
            </a:r>
            <a:r>
              <a:rPr lang="en-GB" sz="3200" dirty="0" smtClean="0"/>
              <a:t>command &amp; control service.</a:t>
            </a:r>
            <a:endParaRPr lang="en-US" sz="3200" dirty="0"/>
          </a:p>
          <a:p>
            <a:pPr algn="l" rtl="0">
              <a:buFontTx/>
              <a:buChar char="-"/>
            </a:pPr>
            <a:r>
              <a:rPr lang="en-GB" sz="3200" dirty="0" smtClean="0"/>
              <a:t>Allow automatic adaptation of watering plan based on the weather forecast.</a:t>
            </a:r>
          </a:p>
          <a:p>
            <a:pPr algn="l" rtl="0">
              <a:buFontTx/>
              <a:buChar char="-"/>
            </a:pPr>
            <a:r>
              <a:rPr lang="en-GB" sz="3200" dirty="0" smtClean="0"/>
              <a:t>Monitor watering plans and water consumption. </a:t>
            </a:r>
          </a:p>
          <a:p>
            <a:pPr marL="457200" lvl="1" indent="0" algn="l" rtl="0">
              <a:buNone/>
            </a:pPr>
            <a:endParaRPr lang="en-US" dirty="0"/>
          </a:p>
          <a:p>
            <a:pPr lvl="1" algn="l" rtl="0"/>
            <a:endParaRPr lang="he-IL" dirty="0"/>
          </a:p>
        </p:txBody>
      </p:sp>
    </p:spTree>
    <p:extLst>
      <p:ext uri="{BB962C8B-B14F-4D97-AF65-F5344CB8AC3E}">
        <p14:creationId xmlns:p14="http://schemas.microsoft.com/office/powerpoint/2010/main" val="101056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US" b="1" dirty="0" smtClean="0"/>
              <a:t>Motivation for Buying Smart Irrigation </a:t>
            </a:r>
            <a:r>
              <a:rPr lang="en-US" b="1" dirty="0"/>
              <a:t>S</a:t>
            </a:r>
            <a:r>
              <a:rPr lang="en-US" b="1" dirty="0" smtClean="0"/>
              <a:t>ystems</a:t>
            </a:r>
            <a:endParaRPr lang="he-IL" b="1" dirty="0"/>
          </a:p>
        </p:txBody>
      </p:sp>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10515600" cy="4351338"/>
          </a:xfrm>
        </p:spPr>
        <p:txBody>
          <a:bodyPr>
            <a:normAutofit/>
          </a:bodyPr>
          <a:lstStyle/>
          <a:p>
            <a:pPr algn="l" rtl="0"/>
            <a:r>
              <a:rPr lang="en-US" sz="3200" dirty="0" smtClean="0"/>
              <a:t>Low price</a:t>
            </a:r>
          </a:p>
          <a:p>
            <a:pPr algn="l" rtl="0"/>
            <a:r>
              <a:rPr lang="en-US" sz="3200" dirty="0" smtClean="0"/>
              <a:t>Green technology </a:t>
            </a:r>
          </a:p>
          <a:p>
            <a:pPr algn="l" rtl="0"/>
            <a:r>
              <a:rPr lang="en-GB" sz="3200" dirty="0" smtClean="0"/>
              <a:t>Very convenient UI</a:t>
            </a:r>
          </a:p>
          <a:p>
            <a:pPr algn="l" rtl="0"/>
            <a:r>
              <a:rPr lang="en-US" sz="3200" dirty="0" smtClean="0"/>
              <a:t>Remote control capability from smartphones, PCs, etc.</a:t>
            </a:r>
          </a:p>
          <a:p>
            <a:pPr algn="l" rtl="0"/>
            <a:r>
              <a:rPr lang="en-US" sz="3200" dirty="0" smtClean="0"/>
              <a:t>Enable sensor connectivity</a:t>
            </a:r>
          </a:p>
          <a:p>
            <a:pPr algn="l" rtl="0"/>
            <a:r>
              <a:rPr lang="en-US" sz="3200" dirty="0" smtClean="0"/>
              <a:t>Wireless connectivity (Wi-Fi and GSM)</a:t>
            </a:r>
          </a:p>
        </p:txBody>
      </p:sp>
    </p:spTree>
    <p:extLst>
      <p:ext uri="{BB962C8B-B14F-4D97-AF65-F5344CB8AC3E}">
        <p14:creationId xmlns:p14="http://schemas.microsoft.com/office/powerpoint/2010/main" val="887107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Ecosystem</a:t>
            </a:r>
            <a:endParaRPr lang="he-IL" b="1" dirty="0"/>
          </a:p>
        </p:txBody>
      </p:sp>
      <p:pic>
        <p:nvPicPr>
          <p:cNvPr id="4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3054" b="7124"/>
          <a:stretch/>
        </p:blipFill>
        <p:spPr>
          <a:xfrm>
            <a:off x="5223970" y="2568566"/>
            <a:ext cx="927507" cy="815240"/>
          </a:xfrm>
          <a:prstGeom prst="rect">
            <a:avLst/>
          </a:prstGeom>
        </p:spPr>
      </p:pic>
      <p:pic>
        <p:nvPicPr>
          <p:cNvPr id="46" name="Picture 2" descr="https://lh5.googleusercontent.com/_qeLnvMsdpkT15PaAMLoJA1rPNq_63zQj8wjBrrgIGFhxdIF8xYpP26qeIvtuwjh4VKCptA350hbFo3HEkRRFaLA-TM1ssWeXS-yQYCvxl0wvtkWqGHM_pb43JePcadEeLO_OZfkFK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826" y="2683559"/>
            <a:ext cx="788518" cy="6812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rotWithShape="1">
          <a:blip r:embed="rId5" cstate="print">
            <a:extLst>
              <a:ext uri="{28A0092B-C50C-407E-A947-70E740481C1C}">
                <a14:useLocalDpi xmlns:a14="http://schemas.microsoft.com/office/drawing/2010/main" val="0"/>
              </a:ext>
            </a:extLst>
          </a:blip>
          <a:srcRect t="34518"/>
          <a:stretch/>
        </p:blipFill>
        <p:spPr>
          <a:xfrm>
            <a:off x="10523162" y="1546181"/>
            <a:ext cx="1358789" cy="785527"/>
          </a:xfrm>
          <a:prstGeom prst="rect">
            <a:avLst/>
          </a:prstGeom>
        </p:spPr>
      </p:pic>
      <p:pic>
        <p:nvPicPr>
          <p:cNvPr id="48" name="Picture 47"/>
          <p:cNvPicPr>
            <a:picLocks noChangeAspect="1"/>
          </p:cNvPicPr>
          <p:nvPr/>
        </p:nvPicPr>
        <p:blipFill rotWithShape="1">
          <a:blip r:embed="rId6"/>
          <a:srcRect l="3052" b="1189"/>
          <a:stretch/>
        </p:blipFill>
        <p:spPr>
          <a:xfrm>
            <a:off x="9292541" y="1413392"/>
            <a:ext cx="483354" cy="979980"/>
          </a:xfrm>
          <a:prstGeom prst="rect">
            <a:avLst/>
          </a:prstGeom>
        </p:spPr>
      </p:pic>
      <p:pic>
        <p:nvPicPr>
          <p:cNvPr id="49" name="Content Placeholder 3"/>
          <p:cNvPicPr>
            <a:picLocks noChangeAspect="1"/>
          </p:cNvPicPr>
          <p:nvPr/>
        </p:nvPicPr>
        <p:blipFill rotWithShape="1">
          <a:blip r:embed="rId7" cstate="print">
            <a:extLst>
              <a:ext uri="{28A0092B-C50C-407E-A947-70E740481C1C}">
                <a14:useLocalDpi xmlns:a14="http://schemas.microsoft.com/office/drawing/2010/main" val="0"/>
              </a:ext>
            </a:extLst>
          </a:blip>
          <a:srcRect l="10014" t="8672" r="8671" b="10014"/>
          <a:stretch/>
        </p:blipFill>
        <p:spPr>
          <a:xfrm>
            <a:off x="4386489" y="2625101"/>
            <a:ext cx="759416" cy="759416"/>
          </a:xfrm>
          <a:prstGeom prst="rect">
            <a:avLst/>
          </a:prstGeom>
        </p:spPr>
      </p:pic>
      <p:sp>
        <p:nvSpPr>
          <p:cNvPr id="50" name="Rectangle 49"/>
          <p:cNvSpPr/>
          <p:nvPr/>
        </p:nvSpPr>
        <p:spPr>
          <a:xfrm>
            <a:off x="3354140" y="1892420"/>
            <a:ext cx="2875403" cy="166357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4" descr="Image result for internet clou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8663" y="2062189"/>
            <a:ext cx="1423680" cy="876631"/>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9149675" y="921988"/>
            <a:ext cx="2875403" cy="166440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p:cNvCxnSpPr/>
          <p:nvPr/>
        </p:nvCxnSpPr>
        <p:spPr>
          <a:xfrm flipV="1">
            <a:off x="8306275" y="1734669"/>
            <a:ext cx="732283" cy="492461"/>
          </a:xfrm>
          <a:prstGeom prst="line">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9149675" y="3004716"/>
            <a:ext cx="2875403" cy="130311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p:nvPr/>
        </p:nvCxnSpPr>
        <p:spPr>
          <a:xfrm flipH="1" flipV="1">
            <a:off x="8415063" y="2724209"/>
            <a:ext cx="595450" cy="1085206"/>
          </a:xfrm>
          <a:prstGeom prst="line">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57" name="Picture 8" descr="Image result for cloud serve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14661" y="3143258"/>
            <a:ext cx="1217002" cy="106102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Image result for rain sens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2276" y="4239309"/>
            <a:ext cx="964963" cy="75363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Image result for temperature sens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08247" y="4193705"/>
            <a:ext cx="846515" cy="846515"/>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3829274" y="3812297"/>
            <a:ext cx="2419938" cy="117326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14" descr="Image result for moisture sens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07935" y="4229808"/>
            <a:ext cx="406049" cy="592432"/>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9648044" y="3936109"/>
            <a:ext cx="1972019" cy="400110"/>
          </a:xfrm>
          <a:prstGeom prst="rect">
            <a:avLst/>
          </a:prstGeom>
          <a:noFill/>
        </p:spPr>
        <p:txBody>
          <a:bodyPr wrap="square" rtlCol="0">
            <a:spAutoFit/>
          </a:bodyPr>
          <a:lstStyle/>
          <a:p>
            <a:pPr algn="ctr"/>
            <a:r>
              <a:rPr lang="en-GB" sz="2000" b="1" dirty="0" smtClean="0"/>
              <a:t>Cloud Server</a:t>
            </a:r>
            <a:endParaRPr lang="en-US" sz="2000" b="1" dirty="0"/>
          </a:p>
        </p:txBody>
      </p:sp>
      <p:sp>
        <p:nvSpPr>
          <p:cNvPr id="67" name="TextBox 66"/>
          <p:cNvSpPr txBox="1"/>
          <p:nvPr/>
        </p:nvSpPr>
        <p:spPr>
          <a:xfrm>
            <a:off x="9831690" y="928329"/>
            <a:ext cx="1972019" cy="400110"/>
          </a:xfrm>
          <a:prstGeom prst="rect">
            <a:avLst/>
          </a:prstGeom>
          <a:noFill/>
        </p:spPr>
        <p:txBody>
          <a:bodyPr wrap="square" rtlCol="0">
            <a:spAutoFit/>
          </a:bodyPr>
          <a:lstStyle/>
          <a:p>
            <a:pPr algn="ctr"/>
            <a:r>
              <a:rPr lang="en-GB" sz="2000" b="1" dirty="0" smtClean="0"/>
              <a:t>C&amp;C Devices</a:t>
            </a:r>
            <a:endParaRPr lang="en-US" sz="2000" b="1" dirty="0"/>
          </a:p>
        </p:txBody>
      </p:sp>
      <p:sp>
        <p:nvSpPr>
          <p:cNvPr id="73" name="TextBox 72"/>
          <p:cNvSpPr txBox="1"/>
          <p:nvPr/>
        </p:nvSpPr>
        <p:spPr>
          <a:xfrm>
            <a:off x="3886998" y="1878509"/>
            <a:ext cx="1972019" cy="707886"/>
          </a:xfrm>
          <a:prstGeom prst="rect">
            <a:avLst/>
          </a:prstGeom>
          <a:noFill/>
        </p:spPr>
        <p:txBody>
          <a:bodyPr wrap="square" rtlCol="0">
            <a:spAutoFit/>
          </a:bodyPr>
          <a:lstStyle/>
          <a:p>
            <a:pPr algn="ctr"/>
            <a:r>
              <a:rPr lang="en-GB" sz="2000" b="1" dirty="0" smtClean="0"/>
              <a:t>Smart Irrigation Systems</a:t>
            </a:r>
            <a:endParaRPr lang="en-US" sz="2000" b="1" dirty="0"/>
          </a:p>
        </p:txBody>
      </p:sp>
      <p:sp>
        <p:nvSpPr>
          <p:cNvPr id="74" name="TextBox 73"/>
          <p:cNvSpPr txBox="1"/>
          <p:nvPr/>
        </p:nvSpPr>
        <p:spPr>
          <a:xfrm>
            <a:off x="3989216" y="3881437"/>
            <a:ext cx="1972019" cy="400110"/>
          </a:xfrm>
          <a:prstGeom prst="rect">
            <a:avLst/>
          </a:prstGeom>
          <a:noFill/>
        </p:spPr>
        <p:txBody>
          <a:bodyPr wrap="square" rtlCol="0">
            <a:spAutoFit/>
          </a:bodyPr>
          <a:lstStyle/>
          <a:p>
            <a:pPr algn="ctr"/>
            <a:r>
              <a:rPr lang="en-GB" sz="2000" b="1" dirty="0" smtClean="0"/>
              <a:t>Sensors</a:t>
            </a:r>
            <a:endParaRPr lang="en-US" sz="2000" b="1" dirty="0"/>
          </a:p>
        </p:txBody>
      </p:sp>
      <p:pic>
        <p:nvPicPr>
          <p:cNvPr id="75" name="Pictur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92541" y="4648884"/>
            <a:ext cx="711007" cy="711007"/>
          </a:xfrm>
          <a:prstGeom prst="rect">
            <a:avLst/>
          </a:prstGeom>
        </p:spPr>
      </p:pic>
      <p:pic>
        <p:nvPicPr>
          <p:cNvPr id="76" name="Picture 7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8382" y="4640165"/>
            <a:ext cx="1697000" cy="510426"/>
          </a:xfrm>
          <a:prstGeom prst="rect">
            <a:avLst/>
          </a:prstGeom>
        </p:spPr>
      </p:pic>
      <p:sp>
        <p:nvSpPr>
          <p:cNvPr id="77" name="Rectangle 76"/>
          <p:cNvSpPr/>
          <p:nvPr/>
        </p:nvSpPr>
        <p:spPr>
          <a:xfrm>
            <a:off x="9149675" y="4516624"/>
            <a:ext cx="2875403" cy="151950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9048739" y="5568688"/>
            <a:ext cx="3042325" cy="400110"/>
          </a:xfrm>
          <a:prstGeom prst="rect">
            <a:avLst/>
          </a:prstGeom>
          <a:noFill/>
        </p:spPr>
        <p:txBody>
          <a:bodyPr wrap="square" rtlCol="0">
            <a:spAutoFit/>
          </a:bodyPr>
          <a:lstStyle/>
          <a:p>
            <a:pPr algn="ctr"/>
            <a:r>
              <a:rPr lang="en-GB" sz="2000" b="1" dirty="0" smtClean="0"/>
              <a:t>Weather Forecast Servers</a:t>
            </a:r>
            <a:endParaRPr lang="en-US" sz="2000" b="1" dirty="0"/>
          </a:p>
        </p:txBody>
      </p:sp>
      <p:cxnSp>
        <p:nvCxnSpPr>
          <p:cNvPr id="79" name="Straight Connector 78"/>
          <p:cNvCxnSpPr/>
          <p:nvPr/>
        </p:nvCxnSpPr>
        <p:spPr>
          <a:xfrm>
            <a:off x="7699906" y="3024171"/>
            <a:ext cx="1310607" cy="2709856"/>
          </a:xfrm>
          <a:prstGeom prst="line">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80" name="Picture 18" descr="Image result for water reservoi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9723" r="10631" b="9809"/>
          <a:stretch/>
        </p:blipFill>
        <p:spPr bwMode="auto">
          <a:xfrm>
            <a:off x="61086" y="2115239"/>
            <a:ext cx="1978378" cy="144076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0" descr="Image result for â«×©×××¨ ××× ×¨××©×â¬â"/>
          <p:cNvPicPr>
            <a:picLocks noChangeAspect="1" noChangeArrowheads="1"/>
          </p:cNvPicPr>
          <p:nvPr/>
        </p:nvPicPr>
        <p:blipFill rotWithShape="1">
          <a:blip r:embed="rId16">
            <a:extLst>
              <a:ext uri="{28A0092B-C50C-407E-A947-70E740481C1C}">
                <a14:useLocalDpi xmlns:a14="http://schemas.microsoft.com/office/drawing/2010/main" val="0"/>
              </a:ext>
            </a:extLst>
          </a:blip>
          <a:srcRect l="7239"/>
          <a:stretch/>
        </p:blipFill>
        <p:spPr bwMode="auto">
          <a:xfrm>
            <a:off x="1595667" y="4895378"/>
            <a:ext cx="706835"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a:off x="2992287" y="5098881"/>
            <a:ext cx="3868871" cy="1639300"/>
            <a:chOff x="2530852" y="5076452"/>
            <a:chExt cx="3868871" cy="1639300"/>
          </a:xfrm>
        </p:grpSpPr>
        <p:pic>
          <p:nvPicPr>
            <p:cNvPr id="88" name="Picture 87"/>
            <p:cNvPicPr>
              <a:picLocks noChangeAspect="1"/>
            </p:cNvPicPr>
            <p:nvPr/>
          </p:nvPicPr>
          <p:blipFill rotWithShape="1">
            <a:blip r:embed="rId17"/>
            <a:srcRect t="12626" r="44295"/>
            <a:stretch/>
          </p:blipFill>
          <p:spPr>
            <a:xfrm>
              <a:off x="2530852" y="5308603"/>
              <a:ext cx="3397496" cy="1407149"/>
            </a:xfrm>
            <a:prstGeom prst="rect">
              <a:avLst/>
            </a:prstGeom>
          </p:spPr>
        </p:pic>
        <p:sp>
          <p:nvSpPr>
            <p:cNvPr id="89" name="TextBox 88"/>
            <p:cNvSpPr txBox="1"/>
            <p:nvPr/>
          </p:nvSpPr>
          <p:spPr>
            <a:xfrm>
              <a:off x="3372852" y="5076452"/>
              <a:ext cx="1972019" cy="400110"/>
            </a:xfrm>
            <a:prstGeom prst="rect">
              <a:avLst/>
            </a:prstGeom>
            <a:noFill/>
          </p:spPr>
          <p:txBody>
            <a:bodyPr wrap="square" rtlCol="0">
              <a:spAutoFit/>
            </a:bodyPr>
            <a:lstStyle/>
            <a:p>
              <a:pPr algn="ctr"/>
              <a:r>
                <a:rPr lang="en-GB" sz="2000" b="1" dirty="0" smtClean="0"/>
                <a:t>Valves</a:t>
              </a:r>
              <a:endParaRPr lang="en-US" sz="2000" b="1" dirty="0"/>
            </a:p>
          </p:txBody>
        </p:sp>
        <p:sp>
          <p:nvSpPr>
            <p:cNvPr id="90" name="Rectangle 89"/>
            <p:cNvSpPr/>
            <p:nvPr/>
          </p:nvSpPr>
          <p:spPr>
            <a:xfrm>
              <a:off x="5606015" y="5282584"/>
              <a:ext cx="793708" cy="26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flipV="1">
              <a:off x="2579127" y="5108540"/>
              <a:ext cx="3527386" cy="160720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Rectangle 91"/>
          <p:cNvSpPr/>
          <p:nvPr/>
        </p:nvSpPr>
        <p:spPr>
          <a:xfrm>
            <a:off x="5339114" y="5581626"/>
            <a:ext cx="500513" cy="325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p:cNvCxnSpPr/>
          <p:nvPr/>
        </p:nvCxnSpPr>
        <p:spPr>
          <a:xfrm flipV="1">
            <a:off x="1949084" y="5479962"/>
            <a:ext cx="4084147" cy="1902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80" idx="2"/>
            <a:endCxn id="83" idx="1"/>
          </p:cNvCxnSpPr>
          <p:nvPr/>
        </p:nvCxnSpPr>
        <p:spPr>
          <a:xfrm rot="16200000" flipH="1">
            <a:off x="462782" y="4143492"/>
            <a:ext cx="1720379" cy="545392"/>
          </a:xfrm>
          <a:prstGeom prst="bent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rot="5400000">
            <a:off x="1348809" y="3404795"/>
            <a:ext cx="3109548" cy="963374"/>
          </a:xfrm>
          <a:prstGeom prst="bentConnector3">
            <a:avLst>
              <a:gd name="adj1" fmla="val -30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2996456" y="4355596"/>
            <a:ext cx="83698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Elbow Connector 96"/>
          <p:cNvCxnSpPr>
            <a:endCxn id="50" idx="1"/>
          </p:cNvCxnSpPr>
          <p:nvPr/>
        </p:nvCxnSpPr>
        <p:spPr>
          <a:xfrm rot="5400000" flipH="1" flipV="1">
            <a:off x="2352013" y="3364486"/>
            <a:ext cx="1642403" cy="36185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6297337" y="2606154"/>
            <a:ext cx="727113" cy="0"/>
          </a:xfrm>
          <a:prstGeom prst="line">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3616" y="1703854"/>
            <a:ext cx="1972019" cy="400110"/>
          </a:xfrm>
          <a:prstGeom prst="rect">
            <a:avLst/>
          </a:prstGeom>
          <a:noFill/>
        </p:spPr>
        <p:txBody>
          <a:bodyPr wrap="square" rtlCol="0">
            <a:spAutoFit/>
          </a:bodyPr>
          <a:lstStyle/>
          <a:p>
            <a:pPr algn="ctr"/>
            <a:r>
              <a:rPr lang="en-GB" sz="2000" b="1" dirty="0" smtClean="0"/>
              <a:t>Water Reservoir</a:t>
            </a:r>
            <a:endParaRPr lang="en-US" sz="2000" b="1" dirty="0"/>
          </a:p>
        </p:txBody>
      </p:sp>
      <p:sp>
        <p:nvSpPr>
          <p:cNvPr id="101" name="Rectangle 100"/>
          <p:cNvSpPr/>
          <p:nvPr/>
        </p:nvSpPr>
        <p:spPr>
          <a:xfrm>
            <a:off x="1" y="1729394"/>
            <a:ext cx="2112446" cy="192679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 name="Picture 2" descr="Related image"/>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7481" r="26605"/>
          <a:stretch/>
        </p:blipFill>
        <p:spPr bwMode="auto">
          <a:xfrm>
            <a:off x="9902809" y="1431316"/>
            <a:ext cx="586502" cy="95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38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Reasons to Attack Them</a:t>
            </a:r>
            <a:endParaRPr lang="he-IL" b="1" dirty="0"/>
          </a:p>
        </p:txBody>
      </p:sp>
      <mc:AlternateContent xmlns:mc="http://schemas.openxmlformats.org/markup-compatibility/2006" xmlns:a14="http://schemas.microsoft.com/office/drawing/2010/main">
        <mc:Choice Requires="a14">
          <p:sp>
            <p:nvSpPr>
              <p:cNvPr id="4" name="מציין מיקום תוכן 3">
                <a:extLst>
                  <a:ext uri="{FF2B5EF4-FFF2-40B4-BE49-F238E27FC236}">
                    <a16:creationId xmlns:a16="http://schemas.microsoft.com/office/drawing/2014/main" id="{3C235863-6803-4507-BA21-C7ED53DBD330}"/>
                  </a:ext>
                </a:extLst>
              </p:cNvPr>
              <p:cNvSpPr>
                <a:spLocks noGrp="1"/>
              </p:cNvSpPr>
              <p:nvPr>
                <p:ph idx="1"/>
              </p:nvPr>
            </p:nvSpPr>
            <p:spPr>
              <a:xfrm>
                <a:off x="838200" y="1825625"/>
                <a:ext cx="7545636" cy="4351338"/>
              </a:xfrm>
            </p:spPr>
            <p:txBody>
              <a:bodyPr>
                <a:normAutofit/>
              </a:bodyPr>
              <a:lstStyle/>
              <a:p>
                <a:pPr algn="l" rtl="0"/>
                <a:r>
                  <a:rPr lang="en-GB" dirty="0" smtClean="0"/>
                  <a:t>They are connected to </a:t>
                </a:r>
                <a:r>
                  <a:rPr lang="en-GB" b="1" dirty="0" smtClean="0"/>
                  <a:t>critical infrastructure </a:t>
                </a:r>
                <a:r>
                  <a:rPr lang="en-GB" dirty="0" smtClean="0"/>
                  <a:t>(urban/national </a:t>
                </a:r>
                <a:r>
                  <a:rPr lang="en-GB" dirty="0"/>
                  <a:t>water </a:t>
                </a:r>
                <a:r>
                  <a:rPr lang="en-GB" dirty="0" smtClean="0"/>
                  <a:t>service).</a:t>
                </a:r>
              </a:p>
              <a:p>
                <a:pPr algn="l" rtl="0"/>
                <a:r>
                  <a:rPr lang="en-GB" dirty="0" smtClean="0">
                    <a:solidFill>
                      <a:schemeClr val="tx1"/>
                    </a:solidFill>
                  </a:rPr>
                  <a:t>To cause </a:t>
                </a:r>
                <a:r>
                  <a:rPr lang="en-GB" b="1" dirty="0" smtClean="0">
                    <a:solidFill>
                      <a:schemeClr val="tx1"/>
                    </a:solidFill>
                  </a:rPr>
                  <a:t>financial harm </a:t>
                </a:r>
                <a:r>
                  <a:rPr lang="en-GB" dirty="0" smtClean="0">
                    <a:solidFill>
                      <a:schemeClr val="tx1"/>
                    </a:solidFill>
                  </a:rPr>
                  <a:t>to a party as </a:t>
                </a:r>
                <a:r>
                  <a:rPr lang="en-GB" dirty="0">
                    <a:solidFill>
                      <a:schemeClr val="tx1"/>
                    </a:solidFill>
                  </a:rPr>
                  <a:t>a result of </a:t>
                </a:r>
                <a:r>
                  <a:rPr lang="en-GB" dirty="0" smtClean="0">
                    <a:solidFill>
                      <a:schemeClr val="tx1"/>
                    </a:solidFill>
                  </a:rPr>
                  <a:t>overconsumption of water (for example, </a:t>
                </a:r>
                <a:r>
                  <a:rPr lang="en-US" dirty="0" smtClean="0">
                    <a:solidFill>
                      <a:schemeClr val="tx1"/>
                    </a:solidFill>
                  </a:rPr>
                  <a:t>the </a:t>
                </a:r>
                <a:r>
                  <a:rPr lang="en-US" dirty="0">
                    <a:solidFill>
                      <a:schemeClr val="tx1"/>
                    </a:solidFill>
                  </a:rPr>
                  <a:t>average </a:t>
                </a:r>
                <a:r>
                  <a:rPr lang="en-US" dirty="0" smtClean="0">
                    <a:solidFill>
                      <a:schemeClr val="tx1"/>
                    </a:solidFill>
                  </a:rPr>
                  <a:t>combined </a:t>
                </a:r>
                <a:r>
                  <a:rPr lang="en-US" dirty="0">
                    <a:solidFill>
                      <a:schemeClr val="tx1"/>
                    </a:solidFill>
                  </a:rPr>
                  <a:t>water </a:t>
                </a:r>
                <a:r>
                  <a:rPr lang="en-US" dirty="0" smtClean="0">
                    <a:solidFill>
                      <a:schemeClr val="tx1"/>
                    </a:solidFill>
                  </a:rPr>
                  <a:t>tariff in Portland, Oregon is $8.00 </a:t>
                </a:r>
                <a14:m>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rPr>
                      <m:t>)</m:t>
                    </m:r>
                  </m:oMath>
                </a14:m>
                <a:r>
                  <a:rPr lang="en-GB" b="0" dirty="0" smtClean="0">
                    <a:solidFill>
                      <a:schemeClr val="tx1"/>
                    </a:solidFill>
                  </a:rPr>
                  <a:t>.</a:t>
                </a:r>
              </a:p>
            </p:txBody>
          </p:sp>
        </mc:Choice>
        <mc:Fallback xmlns="">
          <p:sp>
            <p:nvSpPr>
              <p:cNvPr id="4" name="מציין מיקום תוכן 3">
                <a:extLst>
                  <a:ext uri="{FF2B5EF4-FFF2-40B4-BE49-F238E27FC236}">
                    <a16:creationId xmlns:a16="http://schemas.microsoft.com/office/drawing/2014/main" id="{3C235863-6803-4507-BA21-C7ED53DBD330}"/>
                  </a:ext>
                </a:extLst>
              </p:cNvPr>
              <p:cNvSpPr>
                <a:spLocks noGrp="1" noRot="1" noChangeAspect="1" noMove="1" noResize="1" noEditPoints="1" noAdjustHandles="1" noChangeArrowheads="1" noChangeShapeType="1" noTextEdit="1"/>
              </p:cNvSpPr>
              <p:nvPr>
                <p:ph idx="1"/>
              </p:nvPr>
            </p:nvSpPr>
            <p:spPr>
              <a:xfrm>
                <a:off x="838200" y="1825625"/>
                <a:ext cx="7545636" cy="4351338"/>
              </a:xfrm>
              <a:blipFill>
                <a:blip r:embed="rId3"/>
                <a:stretch>
                  <a:fillRect l="-1455" t="-2241"/>
                </a:stretch>
              </a:blipFill>
            </p:spPr>
            <p:txBody>
              <a:bodyPr/>
              <a:lstStyle/>
              <a:p>
                <a:r>
                  <a:rPr lang="en-US">
                    <a:noFill/>
                  </a:rPr>
                  <a:t> </a:t>
                </a:r>
              </a:p>
            </p:txBody>
          </p:sp>
        </mc:Fallback>
      </mc:AlternateContent>
      <p:pic>
        <p:nvPicPr>
          <p:cNvPr id="2050" name="Picture 2" descr="Image result for water reservo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715" y="1825625"/>
            <a:ext cx="2446546" cy="18346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s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3836" y="3844887"/>
            <a:ext cx="2638425" cy="144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0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0BA99-F5F6-4A30-A3BD-59F97BE28394}"/>
              </a:ext>
            </a:extLst>
          </p:cNvPr>
          <p:cNvSpPr>
            <a:spLocks noGrp="1"/>
          </p:cNvSpPr>
          <p:nvPr>
            <p:ph type="title"/>
          </p:nvPr>
        </p:nvSpPr>
        <p:spPr/>
        <p:txBody>
          <a:bodyPr>
            <a:normAutofit/>
          </a:bodyPr>
          <a:lstStyle/>
          <a:p>
            <a:pPr algn="ctr"/>
            <a:r>
              <a:rPr lang="en-GB" b="1" dirty="0" smtClean="0"/>
              <a:t>Commercial Smart Irrigation Systems Investigated</a:t>
            </a:r>
            <a:endParaRPr lang="he-IL" b="1"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3054" b="7124"/>
          <a:stretch/>
        </p:blipFill>
        <p:spPr>
          <a:xfrm>
            <a:off x="1373454" y="2441028"/>
            <a:ext cx="1632194" cy="1434631"/>
          </a:xfrm>
          <a:prstGeom prst="rect">
            <a:avLst/>
          </a:prstGeom>
        </p:spPr>
      </p:pic>
      <p:pic>
        <p:nvPicPr>
          <p:cNvPr id="7" name="Picture 2" descr="https://lh5.googleusercontent.com/_qeLnvMsdpkT15PaAMLoJA1rPNq_63zQj8wjBrrgIGFhxdIF8xYpP26qeIvtuwjh4VKCptA350hbFo3HEkRRFaLA-TM1ssWeXS-yQYCvxl0wvtkWqGHM_pb43JePcadEeLO_OZfkFK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026" y="2571936"/>
            <a:ext cx="1361044" cy="1175848"/>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0014" t="8672" r="8671" b="10014"/>
          <a:stretch/>
        </p:blipFill>
        <p:spPr>
          <a:xfrm>
            <a:off x="8787448" y="2441028"/>
            <a:ext cx="1432450" cy="1432450"/>
          </a:xfrm>
        </p:spPr>
      </p:pic>
      <p:sp>
        <p:nvSpPr>
          <p:cNvPr id="69" name="TextBox 68"/>
          <p:cNvSpPr txBox="1"/>
          <p:nvPr/>
        </p:nvSpPr>
        <p:spPr>
          <a:xfrm>
            <a:off x="1033629" y="1821971"/>
            <a:ext cx="1972019" cy="400110"/>
          </a:xfrm>
          <a:prstGeom prst="rect">
            <a:avLst/>
          </a:prstGeom>
          <a:noFill/>
        </p:spPr>
        <p:txBody>
          <a:bodyPr wrap="square" rtlCol="0">
            <a:spAutoFit/>
          </a:bodyPr>
          <a:lstStyle/>
          <a:p>
            <a:pPr algn="ctr"/>
            <a:r>
              <a:rPr lang="en-GB" sz="2000" b="1" dirty="0" smtClean="0"/>
              <a:t>RainMachine</a:t>
            </a:r>
            <a:endParaRPr lang="en-US" sz="2000" b="1" dirty="0"/>
          </a:p>
        </p:txBody>
      </p:sp>
      <p:sp>
        <p:nvSpPr>
          <p:cNvPr id="37" name="TextBox 36"/>
          <p:cNvSpPr txBox="1"/>
          <p:nvPr/>
        </p:nvSpPr>
        <p:spPr>
          <a:xfrm>
            <a:off x="4750664" y="1821971"/>
            <a:ext cx="1972019" cy="400110"/>
          </a:xfrm>
          <a:prstGeom prst="rect">
            <a:avLst/>
          </a:prstGeom>
          <a:noFill/>
        </p:spPr>
        <p:txBody>
          <a:bodyPr wrap="square" rtlCol="0">
            <a:spAutoFit/>
          </a:bodyPr>
          <a:lstStyle/>
          <a:p>
            <a:pPr algn="ctr"/>
            <a:r>
              <a:rPr lang="en-GB" sz="2000" b="1" dirty="0" smtClean="0"/>
              <a:t>BlueSpray</a:t>
            </a:r>
            <a:endParaRPr lang="en-US" sz="2000" b="1" dirty="0"/>
          </a:p>
        </p:txBody>
      </p:sp>
      <p:sp>
        <p:nvSpPr>
          <p:cNvPr id="38" name="TextBox 37"/>
          <p:cNvSpPr txBox="1"/>
          <p:nvPr/>
        </p:nvSpPr>
        <p:spPr>
          <a:xfrm>
            <a:off x="8113699" y="1821971"/>
            <a:ext cx="3240101" cy="707886"/>
          </a:xfrm>
          <a:prstGeom prst="rect">
            <a:avLst/>
          </a:prstGeom>
          <a:noFill/>
        </p:spPr>
        <p:txBody>
          <a:bodyPr wrap="square" rtlCol="0">
            <a:spAutoFit/>
          </a:bodyPr>
          <a:lstStyle/>
          <a:p>
            <a:pPr algn="ctr"/>
            <a:r>
              <a:rPr lang="en-GB" sz="2000" b="1" dirty="0" smtClean="0"/>
              <a:t>GreenIQ (</a:t>
            </a:r>
            <a:r>
              <a:rPr lang="en-US" sz="2000" b="1" dirty="0" smtClean="0"/>
              <a:t>2nd Generation)</a:t>
            </a:r>
            <a:endParaRPr lang="en-GB" sz="2000" b="1" dirty="0"/>
          </a:p>
          <a:p>
            <a:pPr algn="ctr"/>
            <a:endParaRPr lang="en-US" sz="2000" b="1" dirty="0"/>
          </a:p>
        </p:txBody>
      </p:sp>
      <p:cxnSp>
        <p:nvCxnSpPr>
          <p:cNvPr id="4" name="Straight Connector 3"/>
          <p:cNvCxnSpPr/>
          <p:nvPr/>
        </p:nvCxnSpPr>
        <p:spPr>
          <a:xfrm>
            <a:off x="7721600" y="2441028"/>
            <a:ext cx="0" cy="3426372"/>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07933" y="2441028"/>
            <a:ext cx="0" cy="3426372"/>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42300" y="4191000"/>
            <a:ext cx="2628900" cy="923330"/>
          </a:xfrm>
          <a:prstGeom prst="rect">
            <a:avLst/>
          </a:prstGeom>
          <a:noFill/>
        </p:spPr>
        <p:txBody>
          <a:bodyPr wrap="square" rtlCol="0">
            <a:spAutoFit/>
          </a:bodyPr>
          <a:lstStyle/>
          <a:p>
            <a:pPr algn="l" rtl="0"/>
            <a:r>
              <a:rPr lang="en-GB" dirty="0" smtClean="0">
                <a:hlinkClick r:id="rId6"/>
              </a:rPr>
              <a:t>Costs $200 on Amazon</a:t>
            </a:r>
            <a:endParaRPr lang="en-GB" dirty="0" smtClean="0"/>
          </a:p>
          <a:p>
            <a:pPr algn="l" rtl="0"/>
            <a:r>
              <a:rPr lang="en-US" dirty="0"/>
              <a:t>6 Zones</a:t>
            </a:r>
          </a:p>
          <a:p>
            <a:pPr algn="l" rtl="0"/>
            <a:r>
              <a:rPr lang="en-GB" dirty="0" smtClean="0"/>
              <a:t>Wi-Fi</a:t>
            </a:r>
            <a:endParaRPr lang="en-US" dirty="0"/>
          </a:p>
        </p:txBody>
      </p:sp>
      <p:sp>
        <p:nvSpPr>
          <p:cNvPr id="43" name="TextBox 42"/>
          <p:cNvSpPr txBox="1"/>
          <p:nvPr/>
        </p:nvSpPr>
        <p:spPr>
          <a:xfrm>
            <a:off x="1373454" y="4191000"/>
            <a:ext cx="2628900" cy="1200329"/>
          </a:xfrm>
          <a:prstGeom prst="rect">
            <a:avLst/>
          </a:prstGeom>
          <a:noFill/>
        </p:spPr>
        <p:txBody>
          <a:bodyPr wrap="square" rtlCol="0">
            <a:spAutoFit/>
          </a:bodyPr>
          <a:lstStyle/>
          <a:p>
            <a:pPr algn="l" rtl="0"/>
            <a:r>
              <a:rPr lang="en-GB" dirty="0" smtClean="0">
                <a:hlinkClick r:id="rId7"/>
              </a:rPr>
              <a:t>Costs $249 on Amazon</a:t>
            </a:r>
            <a:endParaRPr lang="en-GB" dirty="0" smtClean="0"/>
          </a:p>
          <a:p>
            <a:pPr algn="l" rtl="0"/>
            <a:r>
              <a:rPr lang="en-US" dirty="0"/>
              <a:t>Touch HD </a:t>
            </a:r>
            <a:r>
              <a:rPr lang="en-US" dirty="0" smtClean="0"/>
              <a:t>Screen</a:t>
            </a:r>
          </a:p>
          <a:p>
            <a:pPr algn="l" rtl="0"/>
            <a:r>
              <a:rPr lang="en-US" dirty="0" smtClean="0"/>
              <a:t>Up to 16 Zones</a:t>
            </a:r>
            <a:endParaRPr lang="en-GB" dirty="0" smtClean="0"/>
          </a:p>
          <a:p>
            <a:pPr algn="l" rtl="0"/>
            <a:r>
              <a:rPr lang="en-GB" dirty="0" smtClean="0"/>
              <a:t>Wi-Fi</a:t>
            </a:r>
          </a:p>
        </p:txBody>
      </p:sp>
      <p:sp>
        <p:nvSpPr>
          <p:cNvPr id="13" name="TextBox 12"/>
          <p:cNvSpPr txBox="1"/>
          <p:nvPr/>
        </p:nvSpPr>
        <p:spPr>
          <a:xfrm>
            <a:off x="4728633" y="4191000"/>
            <a:ext cx="2628900" cy="923330"/>
          </a:xfrm>
          <a:prstGeom prst="rect">
            <a:avLst/>
          </a:prstGeom>
          <a:noFill/>
        </p:spPr>
        <p:txBody>
          <a:bodyPr wrap="square" rtlCol="0">
            <a:spAutoFit/>
          </a:bodyPr>
          <a:lstStyle/>
          <a:p>
            <a:pPr algn="l" rtl="0"/>
            <a:r>
              <a:rPr lang="en-US" dirty="0" smtClean="0">
                <a:hlinkClick r:id="rId8"/>
              </a:rPr>
              <a:t>Costs $205 on Amazon</a:t>
            </a:r>
            <a:endParaRPr lang="en-US" dirty="0" smtClean="0"/>
          </a:p>
          <a:p>
            <a:pPr algn="l" rtl="0"/>
            <a:r>
              <a:rPr lang="en-US" dirty="0" smtClean="0"/>
              <a:t>Up to 16 Zones</a:t>
            </a:r>
          </a:p>
          <a:p>
            <a:pPr algn="l" rtl="0"/>
            <a:r>
              <a:rPr lang="en-US" dirty="0" smtClean="0"/>
              <a:t>Wi-Fi</a:t>
            </a:r>
            <a:endParaRPr lang="en-US" dirty="0"/>
          </a:p>
        </p:txBody>
      </p:sp>
    </p:spTree>
    <p:extLst>
      <p:ext uri="{BB962C8B-B14F-4D97-AF65-F5344CB8AC3E}">
        <p14:creationId xmlns:p14="http://schemas.microsoft.com/office/powerpoint/2010/main" val="145905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6372</TotalTime>
  <Words>1710</Words>
  <Application>Microsoft Office PowerPoint</Application>
  <PresentationFormat>Widescreen</PresentationFormat>
  <Paragraphs>294</Paragraphs>
  <Slides>32</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Times New Roman</vt:lpstr>
      <vt:lpstr>ערכת נושא Office</vt:lpstr>
      <vt:lpstr>Attacking Smart Irrigation Systems   IoT Village @ DefCon 26  11/08/2018 </vt:lpstr>
      <vt:lpstr>Who Are We?</vt:lpstr>
      <vt:lpstr>Agenda</vt:lpstr>
      <vt:lpstr>Irrigation Systems – History &amp; Evolution</vt:lpstr>
      <vt:lpstr>Smart Irrigation Systems</vt:lpstr>
      <vt:lpstr>Motivation for Buying Smart Irrigation Systems</vt:lpstr>
      <vt:lpstr>Ecosystem</vt:lpstr>
      <vt:lpstr>Reasons to Attack Them</vt:lpstr>
      <vt:lpstr>Commercial Smart Irrigation Systems Investigated</vt:lpstr>
      <vt:lpstr>Reverse Engineering</vt:lpstr>
      <vt:lpstr>Spoofing Attacks</vt:lpstr>
      <vt:lpstr>Spoofing Smart Irrigation System Configuration</vt:lpstr>
      <vt:lpstr>Vulnerability Description</vt:lpstr>
      <vt:lpstr>Vulnerability Description</vt:lpstr>
      <vt:lpstr>Vulnerability Description</vt:lpstr>
      <vt:lpstr>Vulnerability Description</vt:lpstr>
      <vt:lpstr>Vulnerability Description</vt:lpstr>
      <vt:lpstr>Exploitations and Demo </vt:lpstr>
      <vt:lpstr>Permanent Denial of Service</vt:lpstr>
      <vt:lpstr>Spoofing Weather Forecast</vt:lpstr>
      <vt:lpstr>Vulnerability Description</vt:lpstr>
      <vt:lpstr>Vulnerability Description</vt:lpstr>
      <vt:lpstr>Exploitations and Demo </vt:lpstr>
      <vt:lpstr>Replay Attacks</vt:lpstr>
      <vt:lpstr>Vulnerability Description</vt:lpstr>
      <vt:lpstr>Format of Schedule Watering Request</vt:lpstr>
      <vt:lpstr>Exploitations and Demo </vt:lpstr>
      <vt:lpstr>Vulnerability Description</vt:lpstr>
      <vt:lpstr>Exploitations and Demo </vt:lpstr>
      <vt:lpstr>DDoS Attack Against Urban Water Service</vt:lpstr>
      <vt:lpstr> The Damage</vt:lpstr>
      <vt:lpstr>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Covert Channels – Sound</dc:title>
  <dc:creator>חנן גלזר/Chanan Glazer</dc:creator>
  <cp:lastModifiedBy>User</cp:lastModifiedBy>
  <cp:revision>1925</cp:revision>
  <dcterms:created xsi:type="dcterms:W3CDTF">2018-03-04T10:04:55Z</dcterms:created>
  <dcterms:modified xsi:type="dcterms:W3CDTF">2018-08-22T08:16:44Z</dcterms:modified>
</cp:coreProperties>
</file>