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20" r:id="rId3"/>
    <p:sldId id="259" r:id="rId4"/>
    <p:sldId id="292" r:id="rId5"/>
    <p:sldId id="291" r:id="rId6"/>
    <p:sldId id="294" r:id="rId7"/>
    <p:sldId id="330" r:id="rId8"/>
    <p:sldId id="280" r:id="rId9"/>
    <p:sldId id="321" r:id="rId10"/>
    <p:sldId id="264" r:id="rId11"/>
    <p:sldId id="322" r:id="rId12"/>
    <p:sldId id="296" r:id="rId13"/>
    <p:sldId id="297" r:id="rId14"/>
    <p:sldId id="323" r:id="rId15"/>
    <p:sldId id="298" r:id="rId16"/>
    <p:sldId id="325" r:id="rId17"/>
    <p:sldId id="299" r:id="rId18"/>
    <p:sldId id="332" r:id="rId19"/>
    <p:sldId id="333" r:id="rId20"/>
    <p:sldId id="317" r:id="rId21"/>
    <p:sldId id="300" r:id="rId22"/>
    <p:sldId id="326" r:id="rId23"/>
    <p:sldId id="324" r:id="rId24"/>
    <p:sldId id="331" r:id="rId25"/>
    <p:sldId id="301" r:id="rId26"/>
    <p:sldId id="308" r:id="rId27"/>
    <p:sldId id="327" r:id="rId28"/>
    <p:sldId id="312" r:id="rId29"/>
    <p:sldId id="334" r:id="rId30"/>
    <p:sldId id="313" r:id="rId31"/>
    <p:sldId id="318" r:id="rId32"/>
    <p:sldId id="315" r:id="rId33"/>
    <p:sldId id="314" r:id="rId34"/>
    <p:sldId id="316" r:id="rId35"/>
    <p:sldId id="328" r:id="rId36"/>
    <p:sldId id="310" r:id="rId37"/>
    <p:sldId id="307" r:id="rId38"/>
    <p:sldId id="311" r:id="rId39"/>
    <p:sldId id="309" r:id="rId40"/>
    <p:sldId id="329" r:id="rId41"/>
    <p:sldId id="302" r:id="rId42"/>
    <p:sldId id="303" r:id="rId43"/>
    <p:sldId id="335" r:id="rId44"/>
    <p:sldId id="30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47" clrIdx="0">
    <p:extLst/>
  </p:cmAuthor>
  <p:cmAuthor id="2" name="רובין לוי-סטיבנסון" initials="רל" lastIdx="3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FE32"/>
    <a:srgbClr val="FDFF33"/>
    <a:srgbClr val="FF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2" autoAdjust="0"/>
    <p:restoredTop sz="68848" autoAdjust="0"/>
  </p:normalViewPr>
  <p:slideViewPr>
    <p:cSldViewPr snapToGrid="0">
      <p:cViewPr varScale="1">
        <p:scale>
          <a:sx n="47" d="100"/>
          <a:sy n="47" d="100"/>
        </p:scale>
        <p:origin x="1488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63D722-77C0-4E46-967F-AD0C017DDEB2}" type="datetimeFigureOut">
              <a:rPr lang="he-IL" smtClean="0"/>
              <a:t>כ'/אייר/תשע"ט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A033467-22BC-4A69-92B5-8969981820D6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5024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1841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10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40900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63932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5055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13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4369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14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5848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15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04570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6723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17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30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18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4746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19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9969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62546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9476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31112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83317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23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471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24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3998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27857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1309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7684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740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7896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21772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7566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66286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282158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36213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420998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88932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390889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14987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43321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7106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54821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40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32575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8241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42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232346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43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21952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44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049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555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6627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170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D6138-5348-4608-AC62-FF0175D8B362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676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33467-22BC-4A69-92B5-8969981820D6}" type="slidenum">
              <a:rPr lang="he-IL" smtClean="0"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52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46F84-BDCA-4CC2-930D-1226547AEC99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3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097C7-A912-4F5B-BAA0-3DED7D2FE122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1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FEE6-491E-4279-A512-75C475FA1708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CAD-C52E-4206-B149-E018F8E1527F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9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B3CD-B9C0-471F-AD94-E74840756DB3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7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B0E9-B34D-4027-83F2-72DB99633B82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5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0413-8E23-4172-8283-625FBA2F13F6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01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41F44-3D89-45A8-8EB6-2A27840919C8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3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94CE-DC03-4EBE-B632-26F144583468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2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6411-2AE6-460A-8AED-D196FD9DF7E7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1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0985-FA59-4C8E-9317-F099B76B2952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C5B7-5674-4A31-B930-C3801F6D46C1}" type="datetime1">
              <a:rPr lang="en-US" smtClean="0"/>
              <a:t>5/25/2019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C1EA8-5EA3-4CA3-8C09-F5E6390C22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2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antips.com/lights/subjectdistance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2.jpeg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hyperlink" Target="https://www.youtube.com/watch?v=24WwzZ71ZYU" TargetMode="External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3074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en_nassi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64357" y="4248018"/>
            <a:ext cx="9934154" cy="4745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900"/>
            <a:r>
              <a:rPr lang="en-US" sz="4800" b="1" u="sng" dirty="0" smtClean="0"/>
              <a:t>Ben Nassi</a:t>
            </a:r>
            <a:r>
              <a:rPr lang="en-US" sz="4800" b="1" dirty="0" smtClean="0"/>
              <a:t>                </a:t>
            </a:r>
            <a:r>
              <a:rPr lang="en-US" sz="4800" dirty="0" err="1" smtClean="0"/>
              <a:t>Raz</a:t>
            </a:r>
            <a:r>
              <a:rPr lang="en-US" sz="4800" dirty="0" smtClean="0"/>
              <a:t> Ben-</a:t>
            </a:r>
            <a:r>
              <a:rPr lang="en-US" sz="4800" dirty="0" err="1" smtClean="0"/>
              <a:t>Netanel</a:t>
            </a:r>
            <a:endParaRPr lang="en-US" sz="4800" dirty="0" smtClean="0"/>
          </a:p>
          <a:p>
            <a:pPr marL="36900"/>
            <a:r>
              <a:rPr lang="en-US" sz="4800" dirty="0" smtClean="0"/>
              <a:t>Prof. </a:t>
            </a:r>
            <a:r>
              <a:rPr lang="en-US" sz="4800" dirty="0" err="1" smtClean="0"/>
              <a:t>Adi</a:t>
            </a:r>
            <a:r>
              <a:rPr lang="en-US" sz="4800" dirty="0" smtClean="0"/>
              <a:t> Shamir        Prof. Yuval </a:t>
            </a:r>
            <a:r>
              <a:rPr lang="en-US" sz="4800" dirty="0" err="1" smtClean="0"/>
              <a:t>Elovici</a:t>
            </a:r>
            <a:endParaRPr lang="en-US" sz="3200" dirty="0" smtClean="0"/>
          </a:p>
          <a:p>
            <a:pPr marL="36900" algn="l"/>
            <a:endParaRPr lang="en-US" sz="32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491712" y="964337"/>
            <a:ext cx="9614316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       Drones’</a:t>
            </a:r>
          </a:p>
          <a:p>
            <a:r>
              <a:rPr lang="en-US" sz="11500" b="1" dirty="0" smtClean="0">
                <a:solidFill>
                  <a:srgbClr val="FF0000"/>
                </a:solidFill>
                <a:latin typeface="Bradley Hand ITC" panose="03070402050302030203" pitchFamily="66" charset="0"/>
              </a:rPr>
              <a:t>Cryptanalysis</a:t>
            </a:r>
            <a:endParaRPr lang="en-US" sz="9600" b="1" dirty="0" smtClean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026" name="Picture 2" descr="IEEE Technical Committee on Security and Privac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7987" y="5851453"/>
            <a:ext cx="1013893" cy="9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EEE Computer Socie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8745" y="5933688"/>
            <a:ext cx="2440791" cy="7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588" y="216683"/>
            <a:ext cx="4360173" cy="26215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50" y="130142"/>
            <a:ext cx="2183730" cy="19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Target Detection Scheme</a:t>
            </a:r>
            <a:endParaRPr lang="he-IL" b="1" dirty="0"/>
          </a:p>
        </p:txBody>
      </p:sp>
      <p:grpSp>
        <p:nvGrpSpPr>
          <p:cNvPr id="2056" name="Group 2055"/>
          <p:cNvGrpSpPr/>
          <p:nvPr/>
        </p:nvGrpSpPr>
        <p:grpSpPr>
          <a:xfrm>
            <a:off x="724886" y="1616516"/>
            <a:ext cx="10742228" cy="3628481"/>
            <a:chOff x="1257803" y="1881932"/>
            <a:chExt cx="10742228" cy="3628481"/>
          </a:xfrm>
        </p:grpSpPr>
        <p:grpSp>
          <p:nvGrpSpPr>
            <p:cNvPr id="2055" name="Group 2054"/>
            <p:cNvGrpSpPr/>
            <p:nvPr/>
          </p:nvGrpSpPr>
          <p:grpSpPr>
            <a:xfrm>
              <a:off x="1257803" y="1881932"/>
              <a:ext cx="10742228" cy="3628481"/>
              <a:chOff x="1257803" y="1881932"/>
              <a:chExt cx="10742228" cy="3628481"/>
            </a:xfrm>
          </p:grpSpPr>
          <p:pic>
            <p:nvPicPr>
              <p:cNvPr id="2052" name="Picture 4" descr="Related image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15717" y="1894698"/>
                <a:ext cx="2669854" cy="10219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1257803" y="1881932"/>
                <a:ext cx="10742228" cy="3628481"/>
                <a:chOff x="1257803" y="896282"/>
                <a:chExt cx="10742228" cy="3628481"/>
              </a:xfrm>
            </p:grpSpPr>
            <p:cxnSp>
              <p:nvCxnSpPr>
                <p:cNvPr id="7" name="Elbow Connector 6"/>
                <p:cNvCxnSpPr>
                  <a:endCxn id="3" idx="0"/>
                </p:cNvCxnSpPr>
                <p:nvPr/>
              </p:nvCxnSpPr>
              <p:spPr>
                <a:xfrm>
                  <a:off x="4225491" y="1420009"/>
                  <a:ext cx="1280491" cy="1133842"/>
                </a:xfrm>
                <a:prstGeom prst="bentConnector2">
                  <a:avLst/>
                </a:prstGeom>
                <a:ln w="38100">
                  <a:prstDash val="sysDot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/>
                <p:cNvGrpSpPr/>
                <p:nvPr/>
              </p:nvGrpSpPr>
              <p:grpSpPr>
                <a:xfrm>
                  <a:off x="1257803" y="896282"/>
                  <a:ext cx="10742228" cy="3628481"/>
                  <a:chOff x="1257803" y="858182"/>
                  <a:chExt cx="10742228" cy="3628481"/>
                </a:xfrm>
              </p:grpSpPr>
              <p:sp>
                <p:nvSpPr>
                  <p:cNvPr id="9" name="AutoShape 6" descr="Image result for alice bob mallory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5542" y="858182"/>
                    <a:ext cx="207619" cy="2076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he-IL" dirty="0"/>
                  </a:p>
                </p:txBody>
              </p:sp>
              <p:sp>
                <p:nvSpPr>
                  <p:cNvPr id="11" name="Explosion 1 10"/>
                  <p:cNvSpPr/>
                  <p:nvPr/>
                </p:nvSpPr>
                <p:spPr>
                  <a:xfrm>
                    <a:off x="9896228" y="2328789"/>
                    <a:ext cx="2103803" cy="1715670"/>
                  </a:xfrm>
                  <a:prstGeom prst="irregularSeal1">
                    <a:avLst/>
                  </a:prstGeom>
                  <a:noFill/>
                  <a:ln w="76200">
                    <a:solidFill>
                      <a:schemeClr val="accent2"/>
                    </a:solidFill>
                    <a:prstDash val="lg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 dirty="0"/>
                  </a:p>
                </p:txBody>
              </p:sp>
              <p:cxnSp>
                <p:nvCxnSpPr>
                  <p:cNvPr id="12" name="Shape 149"/>
                  <p:cNvCxnSpPr/>
                  <p:nvPr/>
                </p:nvCxnSpPr>
                <p:spPr>
                  <a:xfrm>
                    <a:off x="8989621" y="1581317"/>
                    <a:ext cx="682453" cy="2536014"/>
                  </a:xfrm>
                  <a:prstGeom prst="straightConnector1">
                    <a:avLst/>
                  </a:prstGeom>
                  <a:noFill/>
                  <a:ln w="76200" cap="flat" cmpd="sng">
                    <a:solidFill>
                      <a:srgbClr val="FF0000"/>
                    </a:solidFill>
                    <a:prstDash val="sysDot"/>
                    <a:miter lim="8000"/>
                    <a:headEnd type="none" w="med" len="med"/>
                    <a:tailEnd type="none" w="med" len="med"/>
                  </a:ln>
                </p:spPr>
              </p:cxnSp>
              <p:pic>
                <p:nvPicPr>
                  <p:cNvPr id="13" name="Picture 2" descr="Image result for alice bob mallory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1619634" y="1005413"/>
                    <a:ext cx="742484" cy="10692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4" name="Picture 4" descr="Image result for alice bob mallory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541926" y="2763712"/>
                    <a:ext cx="812405" cy="812406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1"/>
                    </a:solidFill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15" name="Straight Arrow Connector 14"/>
                  <p:cNvCxnSpPr/>
                  <p:nvPr/>
                </p:nvCxnSpPr>
                <p:spPr>
                  <a:xfrm flipV="1">
                    <a:off x="2410918" y="1373614"/>
                    <a:ext cx="4867255" cy="8295"/>
                  </a:xfrm>
                  <a:prstGeom prst="straightConnector1">
                    <a:avLst/>
                  </a:prstGeom>
                  <a:ln w="88900">
                    <a:solidFill>
                      <a:srgbClr val="FF0000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614922" y="905372"/>
                    <a:ext cx="25016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b="1" dirty="0" smtClean="0"/>
                      <a:t>Wi-Fi FPV Channel</a:t>
                    </a:r>
                    <a:endParaRPr lang="he-IL" sz="2400" b="1" dirty="0"/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257803" y="2074709"/>
                    <a:ext cx="1466146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b="1" dirty="0" smtClean="0">
                        <a:solidFill>
                          <a:srgbClr val="FF0000"/>
                        </a:solidFill>
                      </a:rPr>
                      <a:t>Malicious Drone Operator</a:t>
                    </a:r>
                    <a:endParaRPr lang="he-IL" sz="240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10438410" y="2019907"/>
                    <a:ext cx="100533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b="1" dirty="0" smtClean="0">
                        <a:solidFill>
                          <a:srgbClr val="0070C0"/>
                        </a:solidFill>
                      </a:rPr>
                      <a:t>Victim</a:t>
                    </a:r>
                    <a:endParaRPr lang="he-IL" sz="24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0095847" y="4024998"/>
                    <a:ext cx="1904184" cy="461665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400" b="1" dirty="0" smtClean="0">
                        <a:solidFill>
                          <a:schemeClr val="accent2"/>
                        </a:solidFill>
                      </a:rPr>
                      <a:t>Watermarker</a:t>
                    </a:r>
                    <a:endParaRPr lang="he-IL" sz="2400" b="1" dirty="0">
                      <a:solidFill>
                        <a:schemeClr val="accent2"/>
                      </a:solidFill>
                    </a:endParaRPr>
                  </a:p>
                </p:txBody>
              </p:sp>
              <p:pic>
                <p:nvPicPr>
                  <p:cNvPr id="37" name="Picture 6" descr="Image result for wifi antenna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5216397" y="1695884"/>
                    <a:ext cx="530751" cy="5302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39" name="Shape 150"/>
                  <p:cNvCxnSpPr/>
                  <p:nvPr/>
                </p:nvCxnSpPr>
                <p:spPr>
                  <a:xfrm>
                    <a:off x="8989621" y="1540061"/>
                    <a:ext cx="2897579" cy="686113"/>
                  </a:xfrm>
                  <a:prstGeom prst="straightConnector1">
                    <a:avLst/>
                  </a:prstGeom>
                  <a:noFill/>
                  <a:ln w="76200" cap="flat" cmpd="sng">
                    <a:solidFill>
                      <a:srgbClr val="FF0000"/>
                    </a:solidFill>
                    <a:prstDash val="sysDot"/>
                    <a:miter lim="8000"/>
                    <a:headEnd type="none" w="med" len="med"/>
                    <a:tailEnd type="none" w="med" len="med"/>
                  </a:ln>
                </p:spPr>
              </p:cxn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4475964" y="3539501"/>
              <a:ext cx="2060035" cy="1200329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Spying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Detection </a:t>
              </a: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Mechanism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80010" y="4978774"/>
            <a:ext cx="11352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Assumptions</a:t>
            </a:r>
            <a:r>
              <a:rPr lang="en-US" sz="2400" dirty="0" smtClean="0"/>
              <a:t>: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The attacker is using a Wi-Fi FPV drone (located in a range of up to 5 KM from the victim).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The spy detection mechanism is connected to an RF scanner with a proper antenna for intercepting suspicious radio transmissions.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152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2063" y="1658912"/>
            <a:ext cx="8633317" cy="45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Motivation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Detection Scheme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Wi-Fi FPV and Video Compression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FPV Channel Classification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Detecting Whether an FPV Channel is Being Used to Spy on a Victim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Locating a Spying Drone in Space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Hiding the Flicker from the Drone’s Operator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Evaluation in Real Scenarios</a:t>
            </a:r>
          </a:p>
        </p:txBody>
      </p:sp>
    </p:spTree>
    <p:extLst>
      <p:ext uri="{BB962C8B-B14F-4D97-AF65-F5344CB8AC3E}">
        <p14:creationId xmlns:p14="http://schemas.microsoft.com/office/powerpoint/2010/main" val="236440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Wi-Fi First-Person </a:t>
            </a:r>
            <a:r>
              <a:rPr lang="en-US" b="1" dirty="0"/>
              <a:t>View</a:t>
            </a:r>
            <a:r>
              <a:rPr lang="en-US" b="1" dirty="0" smtClean="0"/>
              <a:t> Channel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86" y="1975113"/>
            <a:ext cx="11065514" cy="405875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u="sng" dirty="0" smtClean="0"/>
              <a:t>Wi-Fi First-Person View (FPV) Channel</a:t>
            </a:r>
            <a:r>
              <a:rPr lang="en-US" sz="2400" dirty="0" smtClean="0"/>
              <a:t> - a </a:t>
            </a:r>
            <a:r>
              <a:rPr lang="en-US" sz="2400" dirty="0"/>
              <a:t>communication channel </a:t>
            </a:r>
            <a:r>
              <a:rPr lang="en-US" sz="2400" dirty="0" smtClean="0"/>
              <a:t>based on Wi-Fi communication designed to: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/>
              <a:t>Stream </a:t>
            </a:r>
            <a:r>
              <a:rPr lang="en-US" sz="2400" dirty="0"/>
              <a:t>the video captured by the drone’s video camera to the operator’s </a:t>
            </a:r>
            <a:r>
              <a:rPr lang="en-US" sz="2400" dirty="0" smtClean="0"/>
              <a:t>controller.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/>
              <a:t>Maneuver </a:t>
            </a:r>
            <a:r>
              <a:rPr lang="en-US" sz="2400" dirty="0"/>
              <a:t>the </a:t>
            </a:r>
            <a:r>
              <a:rPr lang="en-US" sz="2400" dirty="0" smtClean="0"/>
              <a:t>drone.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18663" y="3576275"/>
            <a:ext cx="11369407" cy="3191274"/>
            <a:chOff x="-3295878" y="116112"/>
            <a:chExt cx="19504772" cy="6148939"/>
          </a:xfrm>
        </p:grpSpPr>
        <p:grpSp>
          <p:nvGrpSpPr>
            <p:cNvPr id="41" name="Group 40"/>
            <p:cNvGrpSpPr/>
            <p:nvPr/>
          </p:nvGrpSpPr>
          <p:grpSpPr>
            <a:xfrm>
              <a:off x="-3295878" y="116112"/>
              <a:ext cx="19504772" cy="6148939"/>
              <a:chOff x="-3295878" y="116112"/>
              <a:chExt cx="19504772" cy="6148939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-3295878" y="116112"/>
                <a:ext cx="19504772" cy="6148939"/>
                <a:chOff x="-3295878" y="116112"/>
                <a:chExt cx="19504772" cy="6148939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-3295878" y="116112"/>
                  <a:ext cx="19504772" cy="6148939"/>
                  <a:chOff x="-3295878" y="116112"/>
                  <a:chExt cx="19504772" cy="6148939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-3295878" y="1175036"/>
                    <a:ext cx="19504772" cy="5090015"/>
                    <a:chOff x="-3295878" y="1175036"/>
                    <a:chExt cx="19504772" cy="5090015"/>
                  </a:xfrm>
                </p:grpSpPr>
                <p:grpSp>
                  <p:nvGrpSpPr>
                    <p:cNvPr id="55" name="Group 54"/>
                    <p:cNvGrpSpPr/>
                    <p:nvPr/>
                  </p:nvGrpSpPr>
                  <p:grpSpPr>
                    <a:xfrm>
                      <a:off x="-3295878" y="1175036"/>
                      <a:ext cx="16567377" cy="5090015"/>
                      <a:chOff x="-3295878" y="1175036"/>
                      <a:chExt cx="16567377" cy="5090015"/>
                    </a:xfrm>
                  </p:grpSpPr>
                  <p:pic>
                    <p:nvPicPr>
                      <p:cNvPr id="61" name="Picture 22" descr="https://lh4.googleusercontent.com/cECl3W8AzGAM74nxzkqtfqyQIRrUMTvr3l5_TiCFmT7JS5H2vXeJBcY8d4BN3kq-n7Yp2JRKEC3tbc2jZkYSYv6NevK2T-5bqIsczqw0U3XFjm5g8pDR1-bChNOtZQEL4P78QOqxa2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95878" y="4369915"/>
                        <a:ext cx="2602017" cy="1895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grpSp>
                    <p:nvGrpSpPr>
                      <p:cNvPr id="62" name="Group 61"/>
                      <p:cNvGrpSpPr/>
                      <p:nvPr/>
                    </p:nvGrpSpPr>
                    <p:grpSpPr>
                      <a:xfrm>
                        <a:off x="-2356429" y="1175036"/>
                        <a:ext cx="15627928" cy="4695288"/>
                        <a:chOff x="-2356429" y="1175036"/>
                        <a:chExt cx="15627928" cy="4695288"/>
                      </a:xfrm>
                    </p:grpSpPr>
                    <p:cxnSp>
                      <p:nvCxnSpPr>
                        <p:cNvPr id="64" name="Elbow Connector 63"/>
                        <p:cNvCxnSpPr>
                          <a:stCxn id="71" idx="0"/>
                        </p:cNvCxnSpPr>
                        <p:nvPr/>
                      </p:nvCxnSpPr>
                      <p:spPr>
                        <a:xfrm rot="16200000" flipH="1">
                          <a:off x="5908556" y="-4365742"/>
                          <a:ext cx="1279619" cy="13446266"/>
                        </a:xfrm>
                        <a:prstGeom prst="bentConnector3">
                          <a:avLst>
                            <a:gd name="adj1" fmla="val -17865"/>
                          </a:avLst>
                        </a:prstGeom>
                        <a:ln w="76200">
                          <a:solidFill>
                            <a:schemeClr val="accent1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65" name="Group 64"/>
                        <p:cNvGrpSpPr/>
                        <p:nvPr/>
                      </p:nvGrpSpPr>
                      <p:grpSpPr>
                        <a:xfrm>
                          <a:off x="-2356429" y="1175036"/>
                          <a:ext cx="14848377" cy="4695288"/>
                          <a:chOff x="-896597" y="1351499"/>
                          <a:chExt cx="14848377" cy="4695288"/>
                        </a:xfrm>
                      </p:grpSpPr>
                      <p:sp>
                        <p:nvSpPr>
                          <p:cNvPr id="66" name="Rectangle 65"/>
                          <p:cNvSpPr/>
                          <p:nvPr/>
                        </p:nvSpPr>
                        <p:spPr>
                          <a:xfrm>
                            <a:off x="2613750" y="1351499"/>
                            <a:ext cx="2237148" cy="96356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en-US" sz="1400" b="1" dirty="0" smtClean="0"/>
                              <a:t>Optical Sensor Capturing</a:t>
                            </a:r>
                            <a:endParaRPr lang="he-IL" sz="1400" b="1" dirty="0"/>
                          </a:p>
                        </p:txBody>
                      </p:sp>
                      <p:sp>
                        <p:nvSpPr>
                          <p:cNvPr id="67" name="Rectangle 66"/>
                          <p:cNvSpPr/>
                          <p:nvPr/>
                        </p:nvSpPr>
                        <p:spPr>
                          <a:xfrm>
                            <a:off x="5095232" y="1357370"/>
                            <a:ext cx="2368334" cy="96356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en-US" sz="1400" b="1" dirty="0" smtClean="0"/>
                              <a:t>Binary Representation</a:t>
                            </a:r>
                            <a:endParaRPr lang="he-IL" sz="1400" b="1" dirty="0"/>
                          </a:p>
                        </p:txBody>
                      </p:sp>
                      <p:sp>
                        <p:nvSpPr>
                          <p:cNvPr id="68" name="Rectangle 67"/>
                          <p:cNvSpPr/>
                          <p:nvPr/>
                        </p:nvSpPr>
                        <p:spPr>
                          <a:xfrm>
                            <a:off x="7865193" y="1357370"/>
                            <a:ext cx="1627237" cy="96356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en-US" sz="1400" b="1" dirty="0" smtClean="0"/>
                              <a:t>Video </a:t>
                            </a:r>
                          </a:p>
                          <a:p>
                            <a:pPr algn="ctr"/>
                            <a:r>
                              <a:rPr lang="en-US" sz="1400" b="1" dirty="0" smtClean="0"/>
                              <a:t>Encoder</a:t>
                            </a:r>
                            <a:endParaRPr lang="he-IL" sz="1400" b="1" dirty="0"/>
                          </a:p>
                        </p:txBody>
                      </p:sp>
                      <p:sp>
                        <p:nvSpPr>
                          <p:cNvPr id="69" name="Rectangle 68"/>
                          <p:cNvSpPr/>
                          <p:nvPr/>
                        </p:nvSpPr>
                        <p:spPr>
                          <a:xfrm>
                            <a:off x="9894054" y="1357368"/>
                            <a:ext cx="1784524" cy="96356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en-US" sz="1400" b="1" dirty="0" smtClean="0"/>
                              <a:t>Encryption</a:t>
                            </a:r>
                            <a:endParaRPr lang="he-IL" sz="1400" b="1" dirty="0"/>
                          </a:p>
                        </p:txBody>
                      </p:sp>
                      <p:sp>
                        <p:nvSpPr>
                          <p:cNvPr id="70" name="Rectangle 69"/>
                          <p:cNvSpPr/>
                          <p:nvPr/>
                        </p:nvSpPr>
                        <p:spPr>
                          <a:xfrm>
                            <a:off x="11922917" y="1370493"/>
                            <a:ext cx="2028863" cy="963561"/>
                          </a:xfrm>
                          <a:prstGeom prst="rect">
                            <a:avLst/>
                          </a:prstGeom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1" anchor="ctr"/>
                          <a:lstStyle/>
                          <a:p>
                            <a:pPr algn="ctr"/>
                            <a:r>
                              <a:rPr lang="en-US" sz="1400" b="1" dirty="0" smtClean="0"/>
                              <a:t>Modulation</a:t>
                            </a:r>
                            <a:endParaRPr lang="he-IL" sz="1400" b="1" dirty="0"/>
                          </a:p>
                        </p:txBody>
                      </p:sp>
                      <p:pic>
                        <p:nvPicPr>
                          <p:cNvPr id="71" name="Picture 12" descr="Related image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 cstate="email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848" y="1894043"/>
                            <a:ext cx="2526434" cy="136427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extLst/>
                        </p:spPr>
                      </p:pic>
                      <p:cxnSp>
                        <p:nvCxnSpPr>
                          <p:cNvPr id="72" name="Straight Connector 71"/>
                          <p:cNvCxnSpPr/>
                          <p:nvPr/>
                        </p:nvCxnSpPr>
                        <p:spPr>
                          <a:xfrm flipH="1">
                            <a:off x="-896597" y="3334530"/>
                            <a:ext cx="1737922" cy="2010832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3" name="Straight Connector 72"/>
                          <p:cNvCxnSpPr/>
                          <p:nvPr/>
                        </p:nvCxnSpPr>
                        <p:spPr>
                          <a:xfrm flipH="1">
                            <a:off x="-182700" y="3334530"/>
                            <a:ext cx="1092199" cy="2712257"/>
                          </a:xfrm>
                          <a:prstGeom prst="line">
                            <a:avLst/>
                          </a:prstGeom>
                          <a:ln w="38100">
                            <a:solidFill>
                              <a:srgbClr val="FF0000"/>
                            </a:solidFill>
                            <a:prstDash val="dash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cxnSp>
                    <p:nvCxnSpPr>
                      <p:cNvPr id="63" name="Elbow Connector 62"/>
                      <p:cNvCxnSpPr>
                        <a:endCxn id="71" idx="2"/>
                      </p:cNvCxnSpPr>
                      <p:nvPr/>
                    </p:nvCxnSpPr>
                    <p:spPr>
                      <a:xfrm rot="10800000">
                        <a:off x="-174768" y="3081854"/>
                        <a:ext cx="12405025" cy="1054559"/>
                      </a:xfrm>
                      <a:prstGeom prst="bentConnector2">
                        <a:avLst/>
                      </a:prstGeom>
                      <a:ln w="76200">
                        <a:solidFill>
                          <a:schemeClr val="accent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6" name="Rectangle 55"/>
                    <p:cNvSpPr/>
                    <p:nvPr/>
                  </p:nvSpPr>
                  <p:spPr>
                    <a:xfrm>
                      <a:off x="-2356430" y="5168899"/>
                      <a:ext cx="713897" cy="70142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dirty="0"/>
                    </a:p>
                  </p:txBody>
                </p:sp>
                <p:sp>
                  <p:nvSpPr>
                    <p:cNvPr id="57" name="Rectangle 56"/>
                    <p:cNvSpPr/>
                    <p:nvPr/>
                  </p:nvSpPr>
                  <p:spPr>
                    <a:xfrm>
                      <a:off x="7751901" y="3654632"/>
                      <a:ext cx="2161816" cy="947117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1400" b="1" dirty="0" smtClean="0"/>
                        <a:t>Maneuvering Commands</a:t>
                      </a:r>
                      <a:endParaRPr lang="he-IL" sz="1400" b="1" dirty="0"/>
                    </a:p>
                  </p:txBody>
                </p: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>
                      <a:off x="-3295878" y="2929936"/>
                      <a:ext cx="17773878" cy="67264"/>
                    </a:xfrm>
                    <a:prstGeom prst="line">
                      <a:avLst/>
                    </a:prstGeom>
                    <a:ln w="57150"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9" name="TextBox 58"/>
                    <p:cNvSpPr txBox="1"/>
                    <p:nvPr/>
                  </p:nvSpPr>
                  <p:spPr>
                    <a:xfrm>
                      <a:off x="14203292" y="1469464"/>
                      <a:ext cx="1857895" cy="7709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b="1" dirty="0" smtClean="0"/>
                        <a:t>Air</a:t>
                      </a:r>
                      <a:endParaRPr lang="he-IL" sz="2000" b="1" dirty="0"/>
                    </a:p>
                  </p:txBody>
                </p:sp>
                <p:sp>
                  <p:nvSpPr>
                    <p:cNvPr id="60" name="TextBox 59"/>
                    <p:cNvSpPr txBox="1"/>
                    <p:nvPr/>
                  </p:nvSpPr>
                  <p:spPr>
                    <a:xfrm>
                      <a:off x="14351000" y="3428527"/>
                      <a:ext cx="1857894" cy="7137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sz="2000" b="1" dirty="0" smtClean="0"/>
                        <a:t>Ground</a:t>
                      </a:r>
                      <a:endParaRPr lang="he-IL" sz="4000" b="1" dirty="0"/>
                    </a:p>
                  </p:txBody>
                </p:sp>
              </p:grp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4185133" y="116112"/>
                    <a:ext cx="5728584" cy="770931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pPr algn="ctr"/>
                    <a:r>
                      <a:rPr lang="en-US" sz="2000" b="1" dirty="0" smtClean="0"/>
                      <a:t>Downlink - Video Streaming</a:t>
                    </a:r>
                    <a:endParaRPr lang="he-IL" sz="2000" b="1" dirty="0"/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5437156" y="3638190"/>
                  <a:ext cx="1896412" cy="980004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400" b="1" dirty="0" smtClean="0"/>
                    <a:t>Encryption</a:t>
                  </a:r>
                  <a:endParaRPr lang="he-IL" sz="1400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3163976" y="3638188"/>
                  <a:ext cx="1924472" cy="963561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1400" b="1" dirty="0" smtClean="0"/>
                    <a:t>Modulation</a:t>
                  </a:r>
                  <a:endParaRPr lang="he-IL" sz="1000" b="1" dirty="0"/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>
                <a:off x="985228" y="885571"/>
                <a:ext cx="11714997" cy="1785542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920998" y="3331798"/>
                <a:ext cx="7411052" cy="1828801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185133" y="5144094"/>
                <a:ext cx="4485139" cy="7709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/>
                  <a:t>Uplink - Commands</a:t>
                </a:r>
                <a:endParaRPr lang="he-IL" sz="2000" b="1" dirty="0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12395200" y="3298273"/>
              <a:ext cx="1752600" cy="1730419"/>
              <a:chOff x="12395200" y="3298273"/>
              <a:chExt cx="1752600" cy="1730419"/>
            </a:xfrm>
          </p:grpSpPr>
          <p:pic>
            <p:nvPicPr>
              <p:cNvPr id="43" name="Picture 2" descr="Image result for dji mavic controller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395200" y="3298273"/>
                <a:ext cx="1752600" cy="1730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22" descr="https://lh4.googleusercontent.com/cECl3W8AzGAM74nxzkqtfqyQIRrUMTvr3l5_TiCFmT7JS5H2vXeJBcY8d4BN3kq-n7Yp2JRKEC3tbc2jZkYSYv6NevK2T-5bqIsczqw0U3XFjm5g8pDR1-bChNOtZQEL4P78QOqxa2E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799693" y="4423212"/>
                <a:ext cx="946787" cy="466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20725"/>
            <a:ext cx="2743200" cy="365125"/>
          </a:xfrm>
        </p:spPr>
        <p:txBody>
          <a:bodyPr/>
          <a:lstStyle/>
          <a:p>
            <a:fld id="{601C1EA8-5EA3-4CA3-8C09-F5E6390C22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Wi-Fi FPV Channel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86" y="1975114"/>
            <a:ext cx="6332647" cy="2794846"/>
          </a:xfrm>
        </p:spPr>
        <p:txBody>
          <a:bodyPr>
            <a:norm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/>
              <a:t>Distance up to </a:t>
            </a:r>
            <a:r>
              <a:rPr lang="he-IL" sz="2400" dirty="0" smtClean="0"/>
              <a:t>5</a:t>
            </a:r>
            <a:r>
              <a:rPr lang="en-US" sz="2400" dirty="0" smtClean="0"/>
              <a:t> KM (FCC compliance)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/>
              <a:t>Most commonly used type of FPV, because it eliminates the need for using a dedicated controller (any devices with a Wi-Fi NIC can be used as controller)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/>
              <a:t>Examples of Wi-Fi FPV drones include: </a:t>
            </a:r>
          </a:p>
          <a:p>
            <a:pPr marL="0" indent="0" algn="l" rtl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z="1800" smtClean="0"/>
              <a:t>13</a:t>
            </a:fld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65092" y="1618541"/>
            <a:ext cx="2480734" cy="503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u="sng" dirty="0"/>
              <a:t>OSI </a:t>
            </a:r>
            <a:r>
              <a:rPr lang="en-US" sz="2000" u="sng" dirty="0" smtClean="0"/>
              <a:t>Model</a:t>
            </a:r>
            <a:r>
              <a:rPr lang="he-IL" sz="2000" u="sng" dirty="0" smtClean="0"/>
              <a:t> - </a:t>
            </a:r>
            <a:r>
              <a:rPr lang="en-US" sz="2000" u="sng" dirty="0" smtClean="0"/>
              <a:t>DJI Spark</a:t>
            </a:r>
          </a:p>
        </p:txBody>
      </p:sp>
      <p:pic>
        <p:nvPicPr>
          <p:cNvPr id="10" name="Picture 10" descr="Image result for dji spar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45265" y="5501165"/>
            <a:ext cx="1169028" cy="5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Image result for parrot bebop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9569" y="5368298"/>
            <a:ext cx="1877793" cy="97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Image result for mavic air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719" y="5368298"/>
            <a:ext cx="1410422" cy="83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260685" y="2105164"/>
            <a:ext cx="3738433" cy="2404419"/>
            <a:chOff x="1568009" y="1426051"/>
            <a:chExt cx="4210014" cy="2922542"/>
          </a:xfrm>
        </p:grpSpPr>
        <p:grpSp>
          <p:nvGrpSpPr>
            <p:cNvPr id="16" name="Group 15"/>
            <p:cNvGrpSpPr/>
            <p:nvPr/>
          </p:nvGrpSpPr>
          <p:grpSpPr>
            <a:xfrm>
              <a:off x="1568009" y="1433008"/>
              <a:ext cx="4210014" cy="2915585"/>
              <a:chOff x="2592475" y="2195900"/>
              <a:chExt cx="4210014" cy="29155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175252" y="2635248"/>
                <a:ext cx="1627237" cy="8819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 smtClean="0"/>
                  <a:t>RTP</a:t>
                </a:r>
                <a:endParaRPr lang="he-IL" b="1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175252" y="3512915"/>
                <a:ext cx="1627237" cy="4016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 smtClean="0"/>
                  <a:t>UDP</a:t>
                </a:r>
                <a:endParaRPr lang="he-IL" b="1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592476" y="2195900"/>
                <a:ext cx="2582777" cy="4393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Layer 7 - Application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592477" y="3509467"/>
                <a:ext cx="2582778" cy="4010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Layer 4 - Transport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92478" y="4710431"/>
                <a:ext cx="2582777" cy="4010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Layer 1 - Physical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592478" y="4306720"/>
                <a:ext cx="2582777" cy="4010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Layer 2 - Data Link 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75252" y="4300486"/>
                <a:ext cx="1627237" cy="8109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IEEE 802.11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92477" y="3910520"/>
                <a:ext cx="2582777" cy="4010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Layer 3 - IP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175252" y="3913178"/>
                <a:ext cx="1627237" cy="3873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IPv4</a:t>
                </a:r>
                <a:endParaRPr lang="he-IL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592477" y="3070909"/>
                <a:ext cx="2582777" cy="4393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Layer 5 - Session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92475" y="2636203"/>
                <a:ext cx="2582777" cy="43934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/>
                <a:r>
                  <a:rPr lang="en-US" b="1" dirty="0" smtClean="0">
                    <a:solidFill>
                      <a:schemeClr val="tx1"/>
                    </a:solidFill>
                  </a:rPr>
                  <a:t>Layer 6 - Presentation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4150786" y="1426051"/>
              <a:ext cx="1627237" cy="4498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b="1" dirty="0" smtClean="0"/>
                <a:t>Linux</a:t>
              </a:r>
              <a:endParaRPr lang="he-IL" b="1" dirty="0"/>
            </a:p>
          </p:txBody>
        </p:sp>
      </p:grpSp>
      <p:pic>
        <p:nvPicPr>
          <p:cNvPr id="5122" name="Picture 2" descr="Image result for karma go pro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76379" y="5419782"/>
            <a:ext cx="1644871" cy="78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60552" y="4986260"/>
            <a:ext cx="2396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/>
              <a:t>Parrot – Bebop 2</a:t>
            </a:r>
          </a:p>
        </p:txBody>
      </p:sp>
      <p:sp>
        <p:nvSpPr>
          <p:cNvPr id="8" name="Rectangle 7"/>
          <p:cNvSpPr/>
          <p:nvPr/>
        </p:nvSpPr>
        <p:spPr>
          <a:xfrm>
            <a:off x="1126486" y="4986255"/>
            <a:ext cx="155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DJI – Mavic Air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69246" y="5000844"/>
            <a:ext cx="149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DJI Mavic Pro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953260" y="4979485"/>
            <a:ext cx="221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/>
              <a:t>GoPro – Karma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26551" y="4985455"/>
            <a:ext cx="1587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000" dirty="0"/>
              <a:t>DJI Spark</a:t>
            </a:r>
          </a:p>
        </p:txBody>
      </p:sp>
      <p:pic>
        <p:nvPicPr>
          <p:cNvPr id="32" name="Picture 2" descr="Image result for mavic pr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3100" y="5421247"/>
            <a:ext cx="1607452" cy="7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Downlink - Video Streaming Channel</a:t>
            </a:r>
            <a:endParaRPr lang="he-IL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2036" y="1975113"/>
            <a:ext cx="11185065" cy="3191274"/>
            <a:chOff x="-3295878" y="116112"/>
            <a:chExt cx="19188525" cy="6148939"/>
          </a:xfrm>
        </p:grpSpPr>
        <p:grpSp>
          <p:nvGrpSpPr>
            <p:cNvPr id="50" name="Group 49"/>
            <p:cNvGrpSpPr/>
            <p:nvPr/>
          </p:nvGrpSpPr>
          <p:grpSpPr>
            <a:xfrm>
              <a:off x="-3295878" y="116112"/>
              <a:ext cx="17435926" cy="6148939"/>
              <a:chOff x="-3295878" y="116112"/>
              <a:chExt cx="17435926" cy="6148939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-3295878" y="1175036"/>
                <a:ext cx="17435926" cy="5090015"/>
                <a:chOff x="-3295878" y="1175036"/>
                <a:chExt cx="17435926" cy="5090015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-3295878" y="1175036"/>
                  <a:ext cx="17435926" cy="5090015"/>
                  <a:chOff x="-3295878" y="1175036"/>
                  <a:chExt cx="17435926" cy="5090015"/>
                </a:xfrm>
              </p:grpSpPr>
              <p:pic>
                <p:nvPicPr>
                  <p:cNvPr id="61" name="Picture 22" descr="https://lh4.googleusercontent.com/cECl3W8AzGAM74nxzkqtfqyQIRrUMTvr3l5_TiCFmT7JS5H2vXeJBcY8d4BN3kq-n7Yp2JRKEC3tbc2jZkYSYv6NevK2T-5bqIsczqw0U3XFjm5g8pDR1-bChNOtZQEL4P78QOqxa2E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295878" y="4369915"/>
                    <a:ext cx="2602017" cy="18951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-2356427" y="1175036"/>
                    <a:ext cx="16496475" cy="4695288"/>
                    <a:chOff x="-2356427" y="1175036"/>
                    <a:chExt cx="16496475" cy="4695288"/>
                  </a:xfrm>
                </p:grpSpPr>
                <p:cxnSp>
                  <p:nvCxnSpPr>
                    <p:cNvPr id="64" name="Elbow Connector 63"/>
                    <p:cNvCxnSpPr>
                      <a:endCxn id="43" idx="1"/>
                    </p:cNvCxnSpPr>
                    <p:nvPr/>
                  </p:nvCxnSpPr>
                  <p:spPr>
                    <a:xfrm>
                      <a:off x="-174767" y="1699034"/>
                      <a:ext cx="14314815" cy="63463"/>
                    </a:xfrm>
                    <a:prstGeom prst="bentConnector3">
                      <a:avLst>
                        <a:gd name="adj1" fmla="val 50000"/>
                      </a:avLst>
                    </a:prstGeom>
                    <a:ln w="76200">
                      <a:solidFill>
                        <a:schemeClr val="accent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-2356427" y="1175036"/>
                      <a:ext cx="14848375" cy="4695288"/>
                      <a:chOff x="-896595" y="1351499"/>
                      <a:chExt cx="14848375" cy="4695288"/>
                    </a:xfrm>
                  </p:grpSpPr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2613750" y="1351499"/>
                        <a:ext cx="2237148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Optical Sensor Capturing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>
                      <a:xfrm>
                        <a:off x="5095232" y="1357370"/>
                        <a:ext cx="2368334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Binary Representation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7865193" y="1357370"/>
                        <a:ext cx="1627237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Video </a:t>
                        </a:r>
                      </a:p>
                      <a:p>
                        <a:pPr algn="ctr"/>
                        <a:r>
                          <a:rPr lang="en-US" sz="1400" b="1" dirty="0" smtClean="0"/>
                          <a:t>Encoder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69" name="Rectangle 68"/>
                      <p:cNvSpPr/>
                      <p:nvPr/>
                    </p:nvSpPr>
                    <p:spPr>
                      <a:xfrm>
                        <a:off x="9894054" y="1357368"/>
                        <a:ext cx="1784524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Encryption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11922917" y="1370493"/>
                        <a:ext cx="2028863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Modulation</a:t>
                        </a:r>
                        <a:endParaRPr lang="he-IL" sz="1400" b="1" dirty="0"/>
                      </a:p>
                    </p:txBody>
                  </p:sp>
                  <p:pic>
                    <p:nvPicPr>
                      <p:cNvPr id="71" name="Picture 12" descr="Related imag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67535" y="1370493"/>
                        <a:ext cx="2526434" cy="1364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 flipH="1">
                        <a:off x="-896595" y="2576179"/>
                        <a:ext cx="1259993" cy="2769182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 flipH="1">
                        <a:off x="-182698" y="2576177"/>
                        <a:ext cx="675621" cy="3470610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-2356430" y="5168899"/>
                  <a:ext cx="713897" cy="70142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4185133" y="116112"/>
                <a:ext cx="4485139" cy="7709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/>
                  <a:t>Video Streaming</a:t>
                </a:r>
                <a:endParaRPr lang="he-IL" sz="2000" b="1" dirty="0"/>
              </a:p>
            </p:txBody>
          </p:sp>
        </p:grpSp>
        <p:pic>
          <p:nvPicPr>
            <p:cNvPr id="43" name="Picture 2" descr="Image result for dji mavic controller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140047" y="897288"/>
              <a:ext cx="1752600" cy="173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28965" y="3215523"/>
            <a:ext cx="1673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802.11</a:t>
            </a:r>
            <a:r>
              <a:rPr lang="en-US" b="1" dirty="0"/>
              <a:t> </a:t>
            </a:r>
            <a:r>
              <a:rPr lang="en-US" b="1" dirty="0" smtClean="0"/>
              <a:t>Protocol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220197" y="2375223"/>
            <a:ext cx="2762003" cy="1318003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13857" y="4597488"/>
            <a:ext cx="899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Video stream is encrypted.</a:t>
            </a:r>
          </a:p>
          <a:p>
            <a:pPr algn="ctr"/>
            <a:r>
              <a:rPr lang="en-US" sz="3600" dirty="0"/>
              <a:t>Does </a:t>
            </a:r>
            <a:r>
              <a:rPr lang="en-US" sz="3600" dirty="0" smtClean="0"/>
              <a:t>encryption ensures </a:t>
            </a:r>
            <a:r>
              <a:rPr lang="en-US" sz="3600" dirty="0"/>
              <a:t>confidentiality?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90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Interception of an FPV Stream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5782" y="1690688"/>
            <a:ext cx="11163796" cy="5030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/>
              <a:t>Given a suspicious Wi-Fi transmission, we create an </a:t>
            </a:r>
            <a:r>
              <a:rPr lang="en-US" sz="3200" b="1" i="1" u="sng" dirty="0" smtClean="0"/>
              <a:t>intercepted bitrate signal</a:t>
            </a:r>
            <a:r>
              <a:rPr lang="en-US" sz="3200" dirty="0" smtClean="0"/>
              <a:t>:</a:t>
            </a:r>
            <a:endParaRPr lang="he-IL" sz="3200" dirty="0" smtClean="0"/>
          </a:p>
          <a:p>
            <a:pPr marL="0" indent="0">
              <a:buNone/>
            </a:pPr>
            <a:r>
              <a:rPr lang="en-US" dirty="0" smtClean="0"/>
              <a:t>1) </a:t>
            </a:r>
            <a:r>
              <a:rPr lang="en-US" u="sng" dirty="0" smtClean="0"/>
              <a:t>Sniffing Wi-Fi Packets</a:t>
            </a:r>
          </a:p>
          <a:p>
            <a:pPr lvl="1"/>
            <a:r>
              <a:rPr lang="en-US" sz="2100" dirty="0"/>
              <a:t>Enabling NIC’s monitoring </a:t>
            </a:r>
            <a:r>
              <a:rPr lang="en-US" sz="2100" dirty="0" smtClean="0"/>
              <a:t>mode (attack mode) </a:t>
            </a:r>
          </a:p>
          <a:p>
            <a:pPr lvl="1"/>
            <a:r>
              <a:rPr lang="en-US" sz="2100" dirty="0" smtClean="0"/>
              <a:t>Sniffing a network using </a:t>
            </a:r>
            <a:r>
              <a:rPr lang="en-US" sz="2100" b="1" dirty="0" smtClean="0"/>
              <a:t>Airmon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en-US" u="sng" dirty="0" smtClean="0"/>
              <a:t>Extracting a time series signal from </a:t>
            </a:r>
            <a:br>
              <a:rPr lang="en-US" u="sng" dirty="0" smtClean="0"/>
            </a:br>
            <a:r>
              <a:rPr lang="en-US" dirty="0" smtClean="0"/>
              <a:t>        </a:t>
            </a:r>
            <a:r>
              <a:rPr lang="en-US" u="sng" dirty="0" smtClean="0"/>
              <a:t>unencrypted metadata (2</a:t>
            </a:r>
            <a:r>
              <a:rPr lang="en-US" u="sng" baseline="30000" dirty="0" smtClean="0"/>
              <a:t>nd</a:t>
            </a:r>
            <a:r>
              <a:rPr lang="en-US" u="sng" dirty="0" smtClean="0"/>
              <a:t> layer) </a:t>
            </a:r>
            <a:endParaRPr lang="en-US" u="sng" dirty="0"/>
          </a:p>
          <a:p>
            <a:pPr lvl="1"/>
            <a:r>
              <a:rPr lang="en-US" sz="2100" dirty="0" smtClean="0"/>
              <a:t>Packet length (frame.len)</a:t>
            </a:r>
          </a:p>
          <a:p>
            <a:pPr lvl="1"/>
            <a:r>
              <a:rPr lang="en-US" sz="2100" dirty="0" smtClean="0"/>
              <a:t>Packet arrival time (frame.number)</a:t>
            </a:r>
            <a:endParaRPr lang="en-US" sz="2100" dirty="0"/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Downsampling</a:t>
            </a:r>
            <a:r>
              <a:rPr lang="en-US" dirty="0" smtClean="0"/>
              <a:t> </a:t>
            </a:r>
            <a:r>
              <a:rPr lang="en-US" u="sng" dirty="0" smtClean="0"/>
              <a:t>(by aggregating </a:t>
            </a:r>
            <a:br>
              <a:rPr lang="en-US" u="sng" dirty="0" smtClean="0"/>
            </a:br>
            <a:r>
              <a:rPr lang="en-US" dirty="0" smtClean="0"/>
              <a:t>     </a:t>
            </a:r>
            <a:r>
              <a:rPr lang="en-US" u="sng" dirty="0" smtClean="0"/>
              <a:t>time series</a:t>
            </a:r>
            <a:r>
              <a:rPr lang="en-US" u="sng" dirty="0"/>
              <a:t> </a:t>
            </a:r>
            <a:r>
              <a:rPr lang="en-US" u="sng" dirty="0" smtClean="0"/>
              <a:t>in a fixed window)</a:t>
            </a:r>
            <a:endParaRPr lang="en-US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6431159" y="2908188"/>
            <a:ext cx="5760841" cy="3813287"/>
            <a:chOff x="2110028" y="2896180"/>
            <a:chExt cx="5760841" cy="3813287"/>
          </a:xfrm>
        </p:grpSpPr>
        <p:sp>
          <p:nvSpPr>
            <p:cNvPr id="10" name="TextBox 9"/>
            <p:cNvSpPr txBox="1"/>
            <p:nvPr/>
          </p:nvSpPr>
          <p:spPr>
            <a:xfrm>
              <a:off x="2185720" y="2901697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0876" y="2908642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56032" y="2908641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1188" y="2908642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26343" y="2901696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11498" y="2901696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6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78517" y="6247802"/>
              <a:ext cx="1270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Time</a:t>
              </a:r>
              <a:endParaRPr lang="en-US" sz="2400" b="1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696674" y="4500187"/>
              <a:ext cx="0" cy="1557654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110028" y="4258021"/>
              <a:ext cx="553998" cy="192614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sz="2400" b="1" dirty="0" smtClean="0"/>
                <a:t>Packet size</a:t>
              </a:r>
              <a:endParaRPr lang="en-US" sz="2400" b="1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2801802" y="4795742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3286958" y="5231978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3772114" y="4900181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257269" y="5534608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4742424" y="5452208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5223618" y="4948308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708774" y="4845228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6198471" y="5212898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643424" y="5296805"/>
              <a:ext cx="72973" cy="7700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92692" y="2896180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7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77848" y="2903125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8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63004" y="2903124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9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48160" y="2903125"/>
              <a:ext cx="1322709" cy="95410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scene3d>
              <a:camera prst="isometricOffAxis2Right"/>
              <a:lightRig rig="threePt" dir="t"/>
            </a:scene3d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sz="2800" b="1" dirty="0" smtClean="0"/>
                <a:t>Packet 10</a:t>
              </a: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2201674" y="6181771"/>
              <a:ext cx="4698883" cy="2392"/>
            </a:xfrm>
            <a:prstGeom prst="straightConnector1">
              <a:avLst/>
            </a:prstGeom>
            <a:ln w="57150">
              <a:prstDash val="solid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67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2063" y="1658912"/>
            <a:ext cx="8633317" cy="45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Motivation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Detection Scheme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Wi-Fi FPV and Video Compression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FPV Channel Classification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Detecting Whether an FPV Channel is Being Used to Spy on a Victim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Locating a Spying Drone in Space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Hiding the Flicker from the Drone’s Operator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Evaluation in Real Scenarios</a:t>
            </a:r>
          </a:p>
        </p:txBody>
      </p:sp>
    </p:spTree>
    <p:extLst>
      <p:ext uri="{BB962C8B-B14F-4D97-AF65-F5344CB8AC3E}">
        <p14:creationId xmlns:p14="http://schemas.microsoft.com/office/powerpoint/2010/main" val="28177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Classifying a Suspicious Transmission as an FPV Channel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17</a:t>
            </a:fld>
            <a:endParaRPr lang="en-US" dirty="0"/>
          </a:p>
        </p:txBody>
      </p: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695" y="3675350"/>
            <a:ext cx="5155134" cy="31139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3606640"/>
            <a:ext cx="4789714" cy="3251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787891"/>
            <a:ext cx="11821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Key Observation</a:t>
            </a:r>
            <a:r>
              <a:rPr lang="en-US" sz="3600" dirty="0" smtClean="0"/>
              <a:t>: A drone is a </a:t>
            </a:r>
            <a:r>
              <a:rPr lang="en-US" sz="3600" dirty="0" smtClean="0">
                <a:solidFill>
                  <a:srgbClr val="FFC000"/>
                </a:solidFill>
              </a:rPr>
              <a:t>flying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7030A0"/>
                </a:solidFill>
              </a:rPr>
              <a:t>camera</a:t>
            </a:r>
            <a:r>
              <a:rPr lang="en-US" sz="3600" dirty="0" smtClean="0"/>
              <a:t>.</a:t>
            </a:r>
          </a:p>
          <a:p>
            <a:endParaRPr lang="en-US" sz="4000" dirty="0" smtClean="0"/>
          </a:p>
          <a:p>
            <a:r>
              <a:rPr lang="en-US" sz="4000" dirty="0" smtClean="0"/>
              <a:t>	</a:t>
            </a:r>
            <a:r>
              <a:rPr lang="en-US" sz="3600" u="sng" dirty="0" smtClean="0">
                <a:solidFill>
                  <a:srgbClr val="FFC000"/>
                </a:solidFill>
              </a:rPr>
              <a:t>Moving Device Detection </a:t>
            </a:r>
            <a:r>
              <a:rPr lang="en-US" sz="3600" dirty="0" smtClean="0"/>
              <a:t>		</a:t>
            </a:r>
            <a:r>
              <a:rPr lang="en-US" sz="3600" u="sng" dirty="0" smtClean="0">
                <a:solidFill>
                  <a:srgbClr val="7030A0"/>
                </a:solidFill>
              </a:rPr>
              <a:t>Camera Detection</a:t>
            </a:r>
            <a:endParaRPr lang="en-US" sz="4000" u="sng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Classifying a Suspicious Transmission as an FPV Channel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5158177"/>
            <a:ext cx="2743200" cy="365125"/>
          </a:xfrm>
        </p:spPr>
        <p:txBody>
          <a:bodyPr/>
          <a:lstStyle/>
          <a:p>
            <a:fld id="{601C1EA8-5EA3-4CA3-8C09-F5E6390C220C}" type="slidenum">
              <a:rPr lang="en-US" smtClean="0"/>
              <a:t>18</a:t>
            </a:fld>
            <a:endParaRPr lang="en-US" dirty="0"/>
          </a:p>
        </p:txBody>
      </p:sp>
      <p:pic>
        <p:nvPicPr>
          <p:cNvPr id="12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43" y="2531425"/>
            <a:ext cx="5155134" cy="3113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787891"/>
            <a:ext cx="1182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7030A0"/>
                </a:solidFill>
              </a:rPr>
              <a:t>Camera Detection</a:t>
            </a:r>
            <a:endParaRPr lang="en-US" sz="4000" u="sng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8061" y="2826703"/>
            <a:ext cx="5665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Analyzing the intercepted bitrate signal in the frequency domain.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Finding the frequency with the maximum magnitude.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Compare the frequency with the maximum magnitude to known frame per second rates of drones {24,25,30,60,96,120}.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02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Classifying a Suspicious Transmission as an FPV Channel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5158177"/>
            <a:ext cx="2743200" cy="365125"/>
          </a:xfrm>
        </p:spPr>
        <p:txBody>
          <a:bodyPr/>
          <a:lstStyle/>
          <a:p>
            <a:fld id="{601C1EA8-5EA3-4CA3-8C09-F5E6390C220C}" type="slidenum">
              <a:rPr lang="en-US" smtClean="0"/>
              <a:t>19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2656915"/>
            <a:ext cx="4789714" cy="3251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2656915"/>
            <a:ext cx="4813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000" dirty="0" smtClean="0"/>
              <a:t>Analyzing received signal strength indication measurements for a given device (MAC) over time.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Determining that a device is on the move according to measurement changes.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048000" y="1850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/>
              <a:t>	</a:t>
            </a:r>
            <a:r>
              <a:rPr lang="en-US" sz="3600" u="sng" dirty="0">
                <a:solidFill>
                  <a:srgbClr val="FFC000"/>
                </a:solidFill>
              </a:rPr>
              <a:t>Moving Object </a:t>
            </a:r>
            <a:r>
              <a:rPr lang="en-US" sz="3600" u="sng" dirty="0" smtClean="0">
                <a:solidFill>
                  <a:srgbClr val="FFC000"/>
                </a:solidFill>
              </a:rPr>
              <a:t>Detection</a:t>
            </a:r>
            <a:endParaRPr lang="en-US" sz="36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2063" y="1658912"/>
            <a:ext cx="8633317" cy="45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Motivation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Detection Scheme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Wi-Fi FPV and Video Compression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FPV Channel Classification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Detecting Whether an FPV Channel is Being Used to Spy on a Victim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Locating a Spying Drone in Space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Hiding the Flicker from the Drone’s Operator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Evaluation in Real Scenarios</a:t>
            </a:r>
          </a:p>
        </p:txBody>
      </p:sp>
    </p:spTree>
    <p:extLst>
      <p:ext uri="{BB962C8B-B14F-4D97-AF65-F5344CB8AC3E}">
        <p14:creationId xmlns:p14="http://schemas.microsoft.com/office/powerpoint/2010/main" val="3333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Classifying a Suspicious Transmission as an FPV Channel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982" y="2274002"/>
            <a:ext cx="5215618" cy="33557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739" y="2274002"/>
            <a:ext cx="4606370" cy="36042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86542" y="3570514"/>
            <a:ext cx="3537857" cy="27214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02228" y="3842657"/>
            <a:ext cx="4060372" cy="143691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7216" y="5876638"/>
            <a:ext cx="7749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can determine whether a suspicious radio transmission is an FPV channel within 4 seconds with accuracy of 99.9%.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33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Detecting FPS and Resolution</a:t>
            </a:r>
            <a:endParaRPr lang="he-IL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8" y="1958694"/>
            <a:ext cx="4446476" cy="2685877"/>
          </a:xfrm>
        </p:spPr>
      </p:pic>
      <p:sp>
        <p:nvSpPr>
          <p:cNvPr id="10" name="TextBox 9"/>
          <p:cNvSpPr txBox="1"/>
          <p:nvPr/>
        </p:nvSpPr>
        <p:spPr>
          <a:xfrm>
            <a:off x="4958062" y="2010690"/>
            <a:ext cx="722175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FPV channel  (bits per second) =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Drone to controller traffic (BPS) </a:t>
            </a:r>
            <a:r>
              <a:rPr lang="en-US" dirty="0" smtClean="0"/>
              <a:t>+ </a:t>
            </a:r>
            <a:r>
              <a:rPr lang="en-US" dirty="0" smtClean="0">
                <a:solidFill>
                  <a:srgbClr val="0070C0"/>
                </a:solidFill>
              </a:rPr>
              <a:t>Controller to drone traffic (BPS) </a:t>
            </a:r>
            <a:r>
              <a:rPr lang="en-US" dirty="0" smtClean="0"/>
              <a:t>=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Video stream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Metadata about the transmission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70C0"/>
                </a:solidFill>
              </a:rPr>
              <a:t>Maneuvering commands </a:t>
            </a:r>
            <a:r>
              <a:rPr lang="en-US" dirty="0"/>
              <a:t>+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 smtClean="0">
                <a:solidFill>
                  <a:srgbClr val="0070C0"/>
                </a:solidFill>
              </a:rPr>
              <a:t>ransmission‘s metadata </a:t>
            </a:r>
            <a:r>
              <a:rPr lang="en-US" dirty="0" smtClean="0"/>
              <a:t>=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Video </a:t>
            </a:r>
            <a:r>
              <a:rPr lang="en-US" sz="2800" b="1" dirty="0" smtClean="0">
                <a:solidFill>
                  <a:srgbClr val="FF0000"/>
                </a:solidFill>
              </a:rPr>
              <a:t>stream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+ </a:t>
            </a:r>
            <a:r>
              <a:rPr lang="en-US" dirty="0"/>
              <a:t>O(c</a:t>
            </a:r>
            <a:r>
              <a:rPr lang="en-US" dirty="0" smtClean="0"/>
              <a:t>) =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FPS </a:t>
            </a:r>
            <a:r>
              <a:rPr lang="en-US" sz="1400" dirty="0" smtClean="0">
                <a:solidFill>
                  <a:srgbClr val="FF0000"/>
                </a:solidFill>
              </a:rPr>
              <a:t>x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Resolution </a:t>
            </a:r>
            <a:r>
              <a:rPr lang="en-US" dirty="0" smtClean="0">
                <a:solidFill>
                  <a:srgbClr val="FF0000"/>
                </a:solidFill>
              </a:rPr>
              <a:t>(Delta resolution) </a:t>
            </a:r>
            <a:r>
              <a:rPr lang="en-US" dirty="0" smtClean="0"/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O(c).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614614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By applying FFT to </a:t>
            </a:r>
            <a:r>
              <a:rPr lang="en-US" sz="2400" dirty="0" smtClean="0"/>
              <a:t>the intercepted </a:t>
            </a:r>
            <a:r>
              <a:rPr lang="en-US" sz="2400" dirty="0"/>
              <a:t>bitrate signal of </a:t>
            </a:r>
            <a:r>
              <a:rPr lang="en-US" sz="2400" dirty="0" smtClean="0"/>
              <a:t>an FPV </a:t>
            </a:r>
            <a:r>
              <a:rPr lang="en-US" sz="2400" dirty="0"/>
              <a:t>channel we can detect </a:t>
            </a:r>
            <a:r>
              <a:rPr lang="en-US" sz="2400" dirty="0" smtClean="0"/>
              <a:t>the FPS </a:t>
            </a:r>
            <a:r>
              <a:rPr lang="en-US" sz="2400" dirty="0"/>
              <a:t>and use it to calculate the </a:t>
            </a:r>
            <a:r>
              <a:rPr lang="en-US" sz="2400" dirty="0" smtClean="0"/>
              <a:t>resolution </a:t>
            </a:r>
            <a:r>
              <a:rPr lang="en-US" sz="2400" dirty="0"/>
              <a:t>by analyzing the bitrate per </a:t>
            </a:r>
            <a:r>
              <a:rPr lang="en-US" sz="2400" dirty="0" smtClean="0"/>
              <a:t>second.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443870" y="4267018"/>
            <a:ext cx="4880344" cy="1071732"/>
            <a:chOff x="5443870" y="4267018"/>
            <a:chExt cx="4880344" cy="1071732"/>
          </a:xfrm>
        </p:grpSpPr>
        <p:grpSp>
          <p:nvGrpSpPr>
            <p:cNvPr id="14" name="Group 13"/>
            <p:cNvGrpSpPr/>
            <p:nvPr/>
          </p:nvGrpSpPr>
          <p:grpSpPr>
            <a:xfrm>
              <a:off x="5561717" y="4453017"/>
              <a:ext cx="4547888" cy="738664"/>
              <a:chOff x="5561717" y="4453017"/>
              <a:chExt cx="4547888" cy="73866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561717" y="4453017"/>
                <a:ext cx="4547888" cy="738664"/>
                <a:chOff x="4743010" y="4396507"/>
                <a:chExt cx="4547888" cy="738664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6209566" y="4396507"/>
                  <a:ext cx="3081332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FPV Channel  (Bits Per Second) 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262775" y="4765839"/>
                  <a:ext cx="605318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FPS 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743010" y="4482667"/>
                  <a:ext cx="1466555" cy="37340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dirty="0" smtClean="0"/>
                    <a:t>Resolution  =</a:t>
                  </a:r>
                </a:p>
              </p:txBody>
            </p:sp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7070651" y="4821250"/>
                <a:ext cx="291154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5443870" y="4267018"/>
              <a:ext cx="4880344" cy="1071732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82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2063" y="1658912"/>
            <a:ext cx="8633317" cy="45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Motivation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Detection Scheme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Wi-Fi FPV and Video Compression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FPV Channel Classification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Detecting Whether an FPV Channel is Being Used to Spy on a Victim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Locating a Spying Drone in Space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Hiding the Flicker from the Drone’s Operator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Evaluation in Real Scenarios</a:t>
            </a:r>
          </a:p>
        </p:txBody>
      </p:sp>
    </p:spTree>
    <p:extLst>
      <p:ext uri="{BB962C8B-B14F-4D97-AF65-F5344CB8AC3E}">
        <p14:creationId xmlns:p14="http://schemas.microsoft.com/office/powerpoint/2010/main" val="50468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Video Compression Stage</a:t>
            </a:r>
            <a:endParaRPr lang="he-IL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532036" y="1974477"/>
            <a:ext cx="11185065" cy="3191910"/>
            <a:chOff x="-3295878" y="114887"/>
            <a:chExt cx="19188525" cy="6150164"/>
          </a:xfrm>
        </p:grpSpPr>
        <p:grpSp>
          <p:nvGrpSpPr>
            <p:cNvPr id="50" name="Group 49"/>
            <p:cNvGrpSpPr/>
            <p:nvPr/>
          </p:nvGrpSpPr>
          <p:grpSpPr>
            <a:xfrm>
              <a:off x="-3295878" y="114887"/>
              <a:ext cx="17435926" cy="6150164"/>
              <a:chOff x="-3295878" y="114887"/>
              <a:chExt cx="17435926" cy="615016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-3295878" y="1175036"/>
                <a:ext cx="17435926" cy="5090015"/>
                <a:chOff x="-3295878" y="1175036"/>
                <a:chExt cx="17435926" cy="5090015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-3295878" y="1175036"/>
                  <a:ext cx="17435926" cy="5090015"/>
                  <a:chOff x="-3295878" y="1175036"/>
                  <a:chExt cx="17435926" cy="5090015"/>
                </a:xfrm>
              </p:grpSpPr>
              <p:pic>
                <p:nvPicPr>
                  <p:cNvPr id="61" name="Picture 22" descr="https://lh4.googleusercontent.com/cECl3W8AzGAM74nxzkqtfqyQIRrUMTvr3l5_TiCFmT7JS5H2vXeJBcY8d4BN3kq-n7Yp2JRKEC3tbc2jZkYSYv6NevK2T-5bqIsczqw0U3XFjm5g8pDR1-bChNOtZQEL4P78QOqxa2E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3295878" y="4369915"/>
                    <a:ext cx="2602017" cy="189513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grpSp>
                <p:nvGrpSpPr>
                  <p:cNvPr id="62" name="Group 61"/>
                  <p:cNvGrpSpPr/>
                  <p:nvPr/>
                </p:nvGrpSpPr>
                <p:grpSpPr>
                  <a:xfrm>
                    <a:off x="-2356429" y="1175036"/>
                    <a:ext cx="16496477" cy="4695288"/>
                    <a:chOff x="-2356429" y="1175036"/>
                    <a:chExt cx="16496477" cy="4695288"/>
                  </a:xfrm>
                </p:grpSpPr>
                <p:cxnSp>
                  <p:nvCxnSpPr>
                    <p:cNvPr id="64" name="Elbow Connector 63"/>
                    <p:cNvCxnSpPr>
                      <a:endCxn id="43" idx="1"/>
                    </p:cNvCxnSpPr>
                    <p:nvPr/>
                  </p:nvCxnSpPr>
                  <p:spPr>
                    <a:xfrm>
                      <a:off x="-174767" y="1699034"/>
                      <a:ext cx="14314815" cy="63463"/>
                    </a:xfrm>
                    <a:prstGeom prst="bentConnector3">
                      <a:avLst>
                        <a:gd name="adj1" fmla="val 50000"/>
                      </a:avLst>
                    </a:prstGeom>
                    <a:ln w="76200">
                      <a:solidFill>
                        <a:schemeClr val="accent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65" name="Group 64"/>
                    <p:cNvGrpSpPr/>
                    <p:nvPr/>
                  </p:nvGrpSpPr>
                  <p:grpSpPr>
                    <a:xfrm>
                      <a:off x="-2356429" y="1175036"/>
                      <a:ext cx="14848377" cy="4695288"/>
                      <a:chOff x="-896597" y="1351499"/>
                      <a:chExt cx="14848377" cy="4695288"/>
                    </a:xfrm>
                  </p:grpSpPr>
                  <p:sp>
                    <p:nvSpPr>
                      <p:cNvPr id="66" name="Rectangle 65"/>
                      <p:cNvSpPr/>
                      <p:nvPr/>
                    </p:nvSpPr>
                    <p:spPr>
                      <a:xfrm>
                        <a:off x="2613750" y="1351499"/>
                        <a:ext cx="2237148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Optical Sensor Capturing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67" name="Rectangle 66"/>
                      <p:cNvSpPr/>
                      <p:nvPr/>
                    </p:nvSpPr>
                    <p:spPr>
                      <a:xfrm>
                        <a:off x="5095232" y="1357370"/>
                        <a:ext cx="2368334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Binary Representation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68" name="Rectangle 67"/>
                      <p:cNvSpPr/>
                      <p:nvPr/>
                    </p:nvSpPr>
                    <p:spPr>
                      <a:xfrm>
                        <a:off x="7865193" y="1357370"/>
                        <a:ext cx="1627237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Video </a:t>
                        </a:r>
                      </a:p>
                      <a:p>
                        <a:pPr algn="ctr"/>
                        <a:r>
                          <a:rPr lang="en-US" sz="1400" b="1" dirty="0" smtClean="0"/>
                          <a:t>Encoder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69" name="Rectangle 68"/>
                      <p:cNvSpPr/>
                      <p:nvPr/>
                    </p:nvSpPr>
                    <p:spPr>
                      <a:xfrm>
                        <a:off x="9894054" y="1357368"/>
                        <a:ext cx="1784524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Encryption</a:t>
                        </a:r>
                        <a:endParaRPr lang="he-IL" sz="1400" b="1" dirty="0"/>
                      </a:p>
                    </p:txBody>
                  </p:sp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11922917" y="1370493"/>
                        <a:ext cx="2028863" cy="963561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/>
                        <a:r>
                          <a:rPr lang="en-US" sz="1400" b="1" dirty="0" smtClean="0"/>
                          <a:t>Modulation</a:t>
                        </a:r>
                        <a:endParaRPr lang="he-IL" sz="1400" b="1" dirty="0"/>
                      </a:p>
                    </p:txBody>
                  </p:sp>
                  <p:pic>
                    <p:nvPicPr>
                      <p:cNvPr id="71" name="Picture 12" descr="Related imag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8" y="1894043"/>
                        <a:ext cx="2526434" cy="13642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extLst/>
                    </p:spPr>
                  </p:pic>
                  <p:cxnSp>
                    <p:nvCxnSpPr>
                      <p:cNvPr id="72" name="Straight Connector 71"/>
                      <p:cNvCxnSpPr/>
                      <p:nvPr/>
                    </p:nvCxnSpPr>
                    <p:spPr>
                      <a:xfrm flipH="1">
                        <a:off x="-896597" y="3334530"/>
                        <a:ext cx="1737922" cy="2010832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>
                      <a:xfrm flipH="1">
                        <a:off x="-182700" y="3334530"/>
                        <a:ext cx="1092199" cy="2712257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56" name="Rectangle 55"/>
                <p:cNvSpPr/>
                <p:nvPr/>
              </p:nvSpPr>
              <p:spPr>
                <a:xfrm>
                  <a:off x="-2356430" y="5168899"/>
                  <a:ext cx="713897" cy="70142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4622941" y="114887"/>
                <a:ext cx="5377402" cy="7709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1" dirty="0" smtClean="0"/>
                  <a:t>Downlink - Video Streaming</a:t>
                </a:r>
                <a:endParaRPr lang="he-IL" sz="2000" b="1" dirty="0"/>
              </a:p>
            </p:txBody>
          </p:sp>
        </p:grpSp>
        <p:pic>
          <p:nvPicPr>
            <p:cNvPr id="43" name="Picture 2" descr="Image result for dji mavic controller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140047" y="897288"/>
              <a:ext cx="1752600" cy="1730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23</a:t>
            </a:fld>
            <a:endParaRPr lang="en-US" dirty="0"/>
          </a:p>
        </p:txBody>
      </p:sp>
      <p:sp>
        <p:nvSpPr>
          <p:cNvPr id="49" name="Left Brace 48"/>
          <p:cNvSpPr/>
          <p:nvPr/>
        </p:nvSpPr>
        <p:spPr>
          <a:xfrm rot="16200000">
            <a:off x="6397506" y="2771960"/>
            <a:ext cx="524205" cy="1029832"/>
          </a:xfrm>
          <a:prstGeom prst="leftBrace">
            <a:avLst>
              <a:gd name="adj1" fmla="val 8333"/>
              <a:gd name="adj2" fmla="val 4961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069715" y="3744189"/>
            <a:ext cx="1164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H.264 </a:t>
            </a:r>
          </a:p>
          <a:p>
            <a:pPr algn="ctr"/>
            <a:r>
              <a:rPr lang="en-US" b="1" dirty="0" smtClean="0"/>
              <a:t>Standards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6064469" y="2374586"/>
            <a:ext cx="1162661" cy="2222901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H.264 </a:t>
            </a:r>
            <a:r>
              <a:rPr lang="en-US" b="1" dirty="0" smtClean="0"/>
              <a:t>Compression Standards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24</a:t>
            </a:fld>
            <a:endParaRPr lang="en-US" dirty="0"/>
          </a:p>
        </p:txBody>
      </p:sp>
      <p:pic>
        <p:nvPicPr>
          <p:cNvPr id="27" name="Picture 2" descr="figs/gop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76713" y="2691762"/>
            <a:ext cx="5457791" cy="230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732063" y="1658912"/>
            <a:ext cx="10929506" cy="4967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Motion Compensation Algorithm</a:t>
            </a:r>
          </a:p>
          <a:p>
            <a:pPr marL="0" indent="0">
              <a:buNone/>
            </a:pPr>
            <a:r>
              <a:rPr lang="en-US" dirty="0" smtClean="0"/>
              <a:t>Instead of sending an entire frame, a frame is described as a delta (changes) from another frame, and this </a:t>
            </a:r>
            <a:br>
              <a:rPr lang="en-US" dirty="0" smtClean="0"/>
            </a:br>
            <a:r>
              <a:rPr lang="en-US" dirty="0" smtClean="0"/>
              <a:t>information is sent.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Self-Contained Frames (I-Frames)</a:t>
            </a:r>
          </a:p>
          <a:p>
            <a:pPr lvl="1"/>
            <a:r>
              <a:rPr lang="en-US" dirty="0" smtClean="0"/>
              <a:t>Delta </a:t>
            </a:r>
            <a:r>
              <a:rPr lang="en-US" dirty="0"/>
              <a:t>Frames </a:t>
            </a:r>
            <a:r>
              <a:rPr lang="en-US" dirty="0" smtClean="0"/>
              <a:t>(B-Frames and P-Frames)</a:t>
            </a:r>
          </a:p>
          <a:p>
            <a:pPr lvl="1"/>
            <a:r>
              <a:rPr lang="en-US" dirty="0" smtClean="0"/>
              <a:t>Data is sent in a GOP (group of picture) structure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The result</a:t>
            </a:r>
            <a:r>
              <a:rPr lang="en-US" dirty="0" smtClean="0"/>
              <a:t>: If there are a lot of changes </a:t>
            </a:r>
            <a:r>
              <a:rPr lang="en-US" dirty="0"/>
              <a:t>between two consecutive frames</a:t>
            </a:r>
            <a:r>
              <a:rPr lang="en-US" dirty="0" smtClean="0"/>
              <a:t>, a lot of data needs to be encoded, so the delta frames are much larger comparing to delta frames of two similar consecutive frames.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537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Influence of Periodic Physical Stimulus on the Frequency Domain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193" y="1891862"/>
            <a:ext cx="11031607" cy="37799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193" y="5767368"/>
            <a:ext cx="11869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Key Observation</a:t>
            </a:r>
            <a:r>
              <a:rPr lang="en-US" sz="2800" dirty="0" smtClean="0"/>
              <a:t>: a 3 Hz flickering LED created 6 bursts in the intercepted bitrate signal.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873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Watermarking a Target Frequency</a:t>
            </a:r>
            <a:endParaRPr lang="he-IL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59367" y="2070036"/>
            <a:ext cx="5791200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Detecting whether a specific POI is being streamed by a FPV channel by: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Launching a flicker with a frequency </a:t>
            </a:r>
            <a:r>
              <a:rPr lang="en-US" sz="2400" i="1" dirty="0" smtClean="0"/>
              <a:t>f.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Testing the change of magnitude of frequency </a:t>
            </a:r>
            <a:r>
              <a:rPr lang="en-US" sz="2400" i="1" dirty="0" smtClean="0"/>
              <a:t>2f</a:t>
            </a:r>
            <a:r>
              <a:rPr lang="en-US" sz="2400" dirty="0" smtClean="0"/>
              <a:t> of the intercepted bitrate signal in the frequency domain.</a:t>
            </a:r>
          </a:p>
          <a:p>
            <a:pPr lvl="1"/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Frequency of maximum physical stimulus is limited to 12 Hz (because the minimal FPS rate of a commercial drone is 24 Hz)</a:t>
            </a:r>
            <a:endParaRPr lang="en-US" sz="1400" dirty="0" smtClean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26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147" y="1825317"/>
            <a:ext cx="5475889" cy="32286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8594"/>
            <a:ext cx="429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watermark each and every frequency of the intercepted bitrate signal using a flickering LED.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2063" y="1658912"/>
            <a:ext cx="8633317" cy="45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Motivation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Detection Scheme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Wi-Fi FPV and Video Compression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FPV Channel Classification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Detecting Whether an FPV Channel is Being Used to Spy on a Victim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Locating a Spying Drone in Space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Hiding the Flicker from the Drone’s Operator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Evaluation in Real Scenarios</a:t>
            </a:r>
          </a:p>
        </p:txBody>
      </p:sp>
    </p:spTree>
    <p:extLst>
      <p:ext uri="{BB962C8B-B14F-4D97-AF65-F5344CB8AC3E}">
        <p14:creationId xmlns:p14="http://schemas.microsoft.com/office/powerpoint/2010/main" val="22147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Detecting the Angle Between the Drone and the Target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1613" y="2133521"/>
            <a:ext cx="4502187" cy="3497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962" y="1992487"/>
            <a:ext cx="4779969" cy="377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Detecting the Angle Between the Drone and the Target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668" y="2368890"/>
            <a:ext cx="4502187" cy="3497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7457" y="2368890"/>
            <a:ext cx="6386285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Research Question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4210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an "Open Skies" era in which </a:t>
            </a:r>
            <a:r>
              <a:rPr lang="en-US" dirty="0" smtClean="0"/>
              <a:t>drones can ﬂy between </a:t>
            </a:r>
            <a:r>
              <a:rPr lang="en-US" dirty="0"/>
              <a:t>us, a new challenge arises: how can we </a:t>
            </a:r>
            <a:r>
              <a:rPr lang="en-US" dirty="0" smtClean="0"/>
              <a:t>determine </a:t>
            </a:r>
            <a:r>
              <a:rPr lang="en-US" dirty="0"/>
              <a:t>whether a drone that is passing near a house is being used by its operator for a </a:t>
            </a:r>
            <a:r>
              <a:rPr lang="en-US" dirty="0">
                <a:solidFill>
                  <a:srgbClr val="00B050"/>
                </a:solidFill>
              </a:rPr>
              <a:t>legitimate purpose (e.g., delivering pizza)</a:t>
            </a:r>
            <a:r>
              <a:rPr lang="en-US" dirty="0"/>
              <a:t> or an </a:t>
            </a:r>
            <a:r>
              <a:rPr lang="en-US" dirty="0">
                <a:solidFill>
                  <a:srgbClr val="FF0000"/>
                </a:solidFill>
              </a:rPr>
              <a:t>illegitimate purpose (e.g., </a:t>
            </a:r>
            <a:r>
              <a:rPr lang="en-US" dirty="0" smtClean="0">
                <a:solidFill>
                  <a:srgbClr val="FF0000"/>
                </a:solidFill>
              </a:rPr>
              <a:t>spying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on an organization)?</a:t>
            </a:r>
          </a:p>
          <a:p>
            <a:pPr marL="0" indent="0">
              <a:buNone/>
            </a:pPr>
            <a:endParaRPr lang="en-US" sz="2400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114" y="1825624"/>
            <a:ext cx="5911299" cy="39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Detecting the Distance Between the Drone and the Target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95" y="2221901"/>
            <a:ext cx="4117491" cy="31283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8580" y="2087581"/>
            <a:ext cx="6143156" cy="326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Detecting the Distance </a:t>
            </a:r>
            <a:r>
              <a:rPr lang="en-US" b="1" dirty="0"/>
              <a:t>B</a:t>
            </a:r>
            <a:r>
              <a:rPr lang="en-US" b="1" dirty="0" smtClean="0"/>
              <a:t>etween the Drone and the Target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" y="1906622"/>
            <a:ext cx="113481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dirty="0" smtClean="0"/>
              <a:t>Determining </a:t>
            </a:r>
            <a:r>
              <a:rPr lang="en-US" sz="2400" dirty="0"/>
              <a:t>the </a:t>
            </a:r>
            <a:r>
              <a:rPr lang="en-US" sz="2400" dirty="0" smtClean="0"/>
              <a:t>FPV </a:t>
            </a:r>
            <a:r>
              <a:rPr lang="en-US" sz="2400" dirty="0"/>
              <a:t>resolution of the FPV </a:t>
            </a:r>
            <a:r>
              <a:rPr lang="en-US" sz="2400" dirty="0" smtClean="0"/>
              <a:t>channel and finding the </a:t>
            </a:r>
            <a:r>
              <a:rPr lang="en-US" sz="2400" b="1" i="1" dirty="0" smtClean="0">
                <a:solidFill>
                  <a:srgbClr val="FFC000"/>
                </a:solidFill>
              </a:rPr>
              <a:t>image’s height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Triggering </a:t>
            </a:r>
            <a:r>
              <a:rPr lang="en-US" sz="2400" dirty="0"/>
              <a:t>a physical stimulus using a square </a:t>
            </a:r>
            <a:r>
              <a:rPr lang="en-US" sz="2400" dirty="0" smtClean="0"/>
              <a:t>flicker (size of </a:t>
            </a:r>
            <a:r>
              <a:rPr lang="en-US" sz="2400" b="1" i="1" dirty="0" smtClean="0">
                <a:solidFill>
                  <a:srgbClr val="00B0F0"/>
                </a:solidFill>
              </a:rPr>
              <a:t>height</a:t>
            </a:r>
            <a:r>
              <a:rPr lang="en-US" sz="2400" dirty="0" smtClean="0"/>
              <a:t> x </a:t>
            </a:r>
            <a:r>
              <a:rPr lang="en-US" sz="2400" b="1" i="1" dirty="0" smtClean="0">
                <a:solidFill>
                  <a:srgbClr val="00B0F0"/>
                </a:solidFill>
              </a:rPr>
              <a:t>height</a:t>
            </a:r>
            <a:r>
              <a:rPr lang="en-US" sz="2400" dirty="0" smtClean="0"/>
              <a:t>) at a </a:t>
            </a:r>
            <a:r>
              <a:rPr lang="en-US" sz="2400" dirty="0"/>
              <a:t>specific frequency (e.g., 3 Hz). </a:t>
            </a: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Calculating </a:t>
            </a:r>
            <a:r>
              <a:rPr lang="en-US" sz="2400" dirty="0"/>
              <a:t>the percentage of changing pixels from the intercepted bitrate signal using </a:t>
            </a:r>
            <a:r>
              <a:rPr lang="en-US" sz="2400" dirty="0" smtClean="0"/>
              <a:t>the equation.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Inferring </a:t>
            </a:r>
            <a:r>
              <a:rPr lang="en-US" sz="2400" dirty="0"/>
              <a:t>the </a:t>
            </a:r>
            <a:r>
              <a:rPr lang="en-US" sz="2400" dirty="0" smtClean="0"/>
              <a:t>number of changing pixels </a:t>
            </a:r>
            <a:r>
              <a:rPr lang="en-US" sz="2400" dirty="0"/>
              <a:t>from the </a:t>
            </a:r>
            <a:r>
              <a:rPr lang="en-US" sz="2400" dirty="0" smtClean="0"/>
              <a:t>FPV </a:t>
            </a:r>
            <a:r>
              <a:rPr lang="en-US" sz="2400" dirty="0"/>
              <a:t>resolution. </a:t>
            </a:r>
            <a:endParaRPr lang="en-US" sz="2400" dirty="0" smtClean="0"/>
          </a:p>
          <a:p>
            <a:pPr marL="342900" indent="-342900">
              <a:buAutoNum type="arabicParenR"/>
            </a:pPr>
            <a:r>
              <a:rPr lang="en-US" sz="2400" dirty="0" smtClean="0"/>
              <a:t>Inferring </a:t>
            </a:r>
            <a:r>
              <a:rPr lang="en-US" sz="2400" b="1" i="1" dirty="0" smtClean="0">
                <a:solidFill>
                  <a:srgbClr val="7030A0"/>
                </a:solidFill>
              </a:rPr>
              <a:t>object’s </a:t>
            </a:r>
            <a:r>
              <a:rPr lang="en-US" sz="2400" b="1" i="1" dirty="0">
                <a:solidFill>
                  <a:srgbClr val="7030A0"/>
                </a:solidFill>
              </a:rPr>
              <a:t>height </a:t>
            </a:r>
            <a:r>
              <a:rPr lang="en-US" sz="2400" dirty="0"/>
              <a:t>and width (in terms of pixels) of the flickering object in a frame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arenR"/>
            </a:pPr>
            <a:r>
              <a:rPr lang="en-US" sz="2400" dirty="0" smtClean="0"/>
              <a:t>Calculating the distance from the drone to the object </a:t>
            </a:r>
            <a:r>
              <a:rPr lang="en-US" sz="2400" dirty="0" smtClean="0">
                <a:hlinkClick r:id="rId3"/>
              </a:rPr>
              <a:t>using dedicated calculators</a:t>
            </a:r>
            <a:r>
              <a:rPr lang="en-US" sz="2400" dirty="0" smtClean="0"/>
              <a:t> that take the following as input: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B0F0"/>
                </a:solidFill>
              </a:rPr>
              <a:t>Real Object Height</a:t>
            </a:r>
            <a:r>
              <a:rPr lang="en-US" sz="2400" dirty="0" smtClean="0"/>
              <a:t> (LED Board)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C000"/>
                </a:solidFill>
              </a:rPr>
              <a:t>Image Height</a:t>
            </a:r>
            <a:endParaRPr lang="en-US" sz="24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7030A0"/>
                </a:solidFill>
              </a:rPr>
              <a:t>Object’s Height</a:t>
            </a:r>
            <a:r>
              <a:rPr lang="en-US" sz="2400" dirty="0" smtClean="0"/>
              <a:t> in pixels (calculated from the equation)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99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Locating Drones in Space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32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70" y="1865322"/>
            <a:ext cx="3765152" cy="4491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0111" y="2166275"/>
            <a:ext cx="73913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Calculating spherical coordinates </a:t>
            </a:r>
            <a:r>
              <a:rPr lang="en-US" sz="2800" dirty="0"/>
              <a:t>(</a:t>
            </a:r>
            <a:r>
              <a:rPr lang="el-GR" sz="2800" dirty="0"/>
              <a:t>θ</a:t>
            </a:r>
            <a:r>
              <a:rPr lang="en-US" sz="2800" dirty="0"/>
              <a:t>,</a:t>
            </a:r>
            <a:r>
              <a:rPr lang="el-GR" sz="2800" dirty="0"/>
              <a:t> ϕ</a:t>
            </a:r>
            <a:r>
              <a:rPr lang="en-US" sz="2800" dirty="0"/>
              <a:t>,r</a:t>
            </a:r>
            <a:r>
              <a:rPr lang="en-US" sz="2800" dirty="0" smtClean="0"/>
              <a:t>):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b="1" dirty="0" smtClean="0"/>
              <a:t>θ</a:t>
            </a:r>
            <a:r>
              <a:rPr lang="en-US" sz="2800" dirty="0" smtClean="0"/>
              <a:t> and </a:t>
            </a:r>
            <a:r>
              <a:rPr lang="el-GR" sz="2800" b="1" dirty="0" smtClean="0"/>
              <a:t>ϕ</a:t>
            </a:r>
            <a:r>
              <a:rPr lang="en-US" sz="2800" dirty="0" smtClean="0"/>
              <a:t> - using </a:t>
            </a:r>
            <a:r>
              <a:rPr lang="en-US" sz="2800" dirty="0"/>
              <a:t>the formula to detect </a:t>
            </a:r>
            <a:r>
              <a:rPr lang="en-US" sz="2800" dirty="0" smtClean="0"/>
              <a:t>angle.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r</a:t>
            </a:r>
            <a:r>
              <a:rPr lang="en-US" sz="2800" dirty="0" smtClean="0"/>
              <a:t>  - using </a:t>
            </a:r>
            <a:r>
              <a:rPr lang="en-US" sz="2800" dirty="0"/>
              <a:t>the formula to detect </a:t>
            </a:r>
            <a:r>
              <a:rPr lang="en-US" sz="2800" dirty="0" smtClean="0"/>
              <a:t>distance.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Calculating</a:t>
            </a:r>
            <a:r>
              <a:rPr lang="en-US" sz="2800" dirty="0" smtClean="0"/>
              <a:t> spying drone’s location (longitude, latitude, altitude) from the equations of spherical coordinates (</a:t>
            </a:r>
            <a:r>
              <a:rPr lang="el-GR" sz="2800" dirty="0" smtClean="0"/>
              <a:t>θ</a:t>
            </a:r>
            <a:r>
              <a:rPr lang="en-US" sz="2800" dirty="0" smtClean="0"/>
              <a:t>,</a:t>
            </a:r>
            <a:r>
              <a:rPr lang="el-GR" sz="2800" dirty="0"/>
              <a:t> </a:t>
            </a:r>
            <a:r>
              <a:rPr lang="el-GR" sz="2800" dirty="0" smtClean="0"/>
              <a:t>ϕ</a:t>
            </a:r>
            <a:r>
              <a:rPr lang="en-US" sz="2800" dirty="0" smtClean="0"/>
              <a:t>,r):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x = </a:t>
            </a:r>
            <a:r>
              <a:rPr lang="en-US" sz="2800" b="1" i="1" dirty="0" smtClean="0"/>
              <a:t>r</a:t>
            </a:r>
            <a:r>
              <a:rPr lang="en-US" sz="2800" dirty="0" smtClean="0"/>
              <a:t> sin(</a:t>
            </a:r>
            <a:r>
              <a:rPr lang="el-GR" sz="2800" b="1" dirty="0" smtClean="0"/>
              <a:t>θ</a:t>
            </a:r>
            <a:r>
              <a:rPr lang="en-US" sz="2800" dirty="0" smtClean="0"/>
              <a:t>) cos (</a:t>
            </a:r>
            <a:r>
              <a:rPr lang="el-GR" sz="2800" b="1" dirty="0" smtClean="0"/>
              <a:t>ϕ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		y </a:t>
            </a:r>
            <a:r>
              <a:rPr lang="en-US" sz="2800" dirty="0"/>
              <a:t>= </a:t>
            </a:r>
            <a:r>
              <a:rPr lang="en-US" sz="2800" b="1" i="1" dirty="0"/>
              <a:t>r</a:t>
            </a:r>
            <a:r>
              <a:rPr lang="en-US" sz="2800" dirty="0"/>
              <a:t> </a:t>
            </a:r>
            <a:r>
              <a:rPr lang="en-US" sz="2800" dirty="0" smtClean="0"/>
              <a:t>sin(</a:t>
            </a:r>
            <a:r>
              <a:rPr lang="el-GR" sz="2800" b="1" dirty="0"/>
              <a:t>θ</a:t>
            </a:r>
            <a:r>
              <a:rPr lang="en-US" sz="2800" dirty="0"/>
              <a:t>) </a:t>
            </a:r>
            <a:r>
              <a:rPr lang="en-US" sz="2800" dirty="0" smtClean="0"/>
              <a:t>sin </a:t>
            </a:r>
            <a:r>
              <a:rPr lang="en-US" sz="2800" dirty="0"/>
              <a:t>(</a:t>
            </a:r>
            <a:r>
              <a:rPr lang="el-GR" sz="2800" b="1" dirty="0"/>
              <a:t>ϕ</a:t>
            </a:r>
            <a:r>
              <a:rPr lang="en-US" sz="2800" dirty="0" smtClean="0"/>
              <a:t>)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	</a:t>
            </a:r>
            <a:r>
              <a:rPr lang="en-US" sz="2800" dirty="0" smtClean="0"/>
              <a:t>z</a:t>
            </a:r>
            <a:r>
              <a:rPr lang="en-US" sz="2800" b="1" dirty="0" smtClean="0"/>
              <a:t> </a:t>
            </a:r>
            <a:r>
              <a:rPr lang="en-US" sz="2800" dirty="0" smtClean="0"/>
              <a:t>=</a:t>
            </a:r>
            <a:r>
              <a:rPr lang="en-US" sz="2800" b="1" dirty="0" smtClean="0"/>
              <a:t> </a:t>
            </a:r>
            <a:r>
              <a:rPr lang="en-US" sz="2800" b="1" i="1" dirty="0"/>
              <a:t>r</a:t>
            </a:r>
            <a:r>
              <a:rPr lang="en-US" sz="2800" dirty="0"/>
              <a:t> </a:t>
            </a:r>
            <a:r>
              <a:rPr lang="en-US" sz="2800" dirty="0" smtClean="0"/>
              <a:t>cos(</a:t>
            </a:r>
            <a:r>
              <a:rPr lang="el-GR" sz="2800" b="1" dirty="0"/>
              <a:t>θ</a:t>
            </a:r>
            <a:r>
              <a:rPr lang="en-US" sz="2800" dirty="0"/>
              <a:t>)</a:t>
            </a:r>
            <a:endParaRPr lang="en-US" sz="2800" b="1" dirty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28760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Locating Drones in Space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33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373" y="1690688"/>
            <a:ext cx="2601569" cy="50018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460958"/>
            <a:ext cx="2917414" cy="2274951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 flipV="1">
            <a:off x="1088571" y="2460958"/>
            <a:ext cx="5134429" cy="3076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088571" y="3295679"/>
            <a:ext cx="5134429" cy="14402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35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Results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34</a:t>
            </a:fld>
            <a:endParaRPr lang="en-US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70" y="1800468"/>
            <a:ext cx="5510430" cy="492100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2300" y="1814270"/>
            <a:ext cx="5816600" cy="454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32063" y="1658912"/>
            <a:ext cx="8633317" cy="45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Motivation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Detection Scheme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Wi-Fi FPV and Video Compression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FPV Channel Classification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Detecting Whether an FPV Channel is Being Used to Spy on a Victim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Locating a Spying Drone in Space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Hiding the Flicker from the Drone’s Operator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Evaluation in Real Scenarios</a:t>
            </a:r>
          </a:p>
        </p:txBody>
      </p:sp>
    </p:spTree>
    <p:extLst>
      <p:ext uri="{BB962C8B-B14F-4D97-AF65-F5344CB8AC3E}">
        <p14:creationId xmlns:p14="http://schemas.microsoft.com/office/powerpoint/2010/main" val="41341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Hiding the Physical Stimulus</a:t>
            </a:r>
            <a:endParaRPr lang="he-IL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712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Objective:</a:t>
            </a:r>
            <a:r>
              <a:rPr lang="en-US" dirty="0" smtClean="0"/>
              <a:t> Applying the physical stimulus invisibly.</a:t>
            </a:r>
          </a:p>
          <a:p>
            <a:pPr marL="0" indent="0">
              <a:buNone/>
            </a:pPr>
            <a:r>
              <a:rPr lang="en-US" u="sng" dirty="0" smtClean="0"/>
              <a:t>Requirements: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flicker must be undetectable </a:t>
            </a:r>
            <a:r>
              <a:rPr lang="en-US" dirty="0"/>
              <a:t>by direct observation by the drone’s </a:t>
            </a:r>
            <a:r>
              <a:rPr lang="en-US" dirty="0" smtClean="0"/>
              <a:t>operator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flicker must be undetectable by indirect observation </a:t>
            </a:r>
            <a:r>
              <a:rPr lang="en-US" dirty="0" smtClean="0"/>
              <a:t>via the drone’s controller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flicker must w</a:t>
            </a:r>
            <a:r>
              <a:rPr lang="en-US" dirty="0" smtClean="0"/>
              <a:t>atermark </a:t>
            </a:r>
            <a:r>
              <a:rPr lang="en-US" dirty="0"/>
              <a:t>the FPV </a:t>
            </a:r>
            <a:r>
              <a:rPr lang="en-US" dirty="0" smtClean="0"/>
              <a:t>channel</a:t>
            </a:r>
            <a:endParaRPr lang="en-US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0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Hiding the Physical Stimulus</a:t>
            </a:r>
            <a:endParaRPr lang="he-IL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274" y="1682162"/>
            <a:ext cx="2994705" cy="1306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12100"/>
            <a:ext cx="3022945" cy="1464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5907" y="4090414"/>
            <a:ext cx="4354072" cy="2708234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59668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Flickering between two similar hues</a:t>
            </a:r>
            <a:endParaRPr lang="en-US" dirty="0"/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Undetectable by direct observation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Undetectable by indirect observation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Watermark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5274" y="2949203"/>
            <a:ext cx="2909437" cy="12527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4928" y="4201987"/>
            <a:ext cx="3348872" cy="2656854"/>
          </a:xfrm>
          <a:prstGeom prst="rect">
            <a:avLst/>
          </a:prstGeom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9429" y="2166794"/>
            <a:ext cx="444974" cy="4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0939" y="2982631"/>
            <a:ext cx="444974" cy="4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0059" y="2602168"/>
            <a:ext cx="444974" cy="4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Optional Methods For Hiding the Physical Stimulus That Were Failed</a:t>
            </a:r>
            <a:endParaRPr lang="he-IL" b="1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825625"/>
            <a:ext cx="10712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7885" y="2398940"/>
            <a:ext cx="1590305" cy="1101222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90599" y="1978025"/>
            <a:ext cx="91548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Using an infrared projector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Undetectable by direct observation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Undetectable via the controller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Watermark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Applying </a:t>
            </a:r>
            <a:r>
              <a:rPr lang="en-US" dirty="0"/>
              <a:t>the physical stimulus </a:t>
            </a:r>
            <a:r>
              <a:rPr lang="en-US" dirty="0" smtClean="0"/>
              <a:t>for a </a:t>
            </a:r>
            <a:r>
              <a:rPr lang="en-US" dirty="0"/>
              <a:t>period of time that </a:t>
            </a:r>
            <a:r>
              <a:rPr lang="en-US" dirty="0" smtClean="0"/>
              <a:t>the human eye is unable to perceive (e.g., 10 milliseconds)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Undetectable by direct observation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/>
              <a:t>Undetectable </a:t>
            </a:r>
            <a:r>
              <a:rPr lang="en-US" dirty="0" smtClean="0"/>
              <a:t>via the controller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Watermark </a:t>
            </a:r>
            <a:endParaRPr lang="en-US" dirty="0"/>
          </a:p>
        </p:txBody>
      </p:sp>
      <p:pic>
        <p:nvPicPr>
          <p:cNvPr id="8" name="Picture 2" descr="Image result for dji mavic controller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81844" y="4412206"/>
            <a:ext cx="1715221" cy="15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1659" y="2353757"/>
            <a:ext cx="444974" cy="4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2401" y="2875978"/>
            <a:ext cx="397055" cy="4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2541" y="3171033"/>
            <a:ext cx="444974" cy="4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69808" y="4955567"/>
            <a:ext cx="444974" cy="4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lated image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2402" y="5513133"/>
            <a:ext cx="397055" cy="4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lated imag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62541" y="5769339"/>
            <a:ext cx="444974" cy="42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0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Analysis of Influence of Ambient Factors</a:t>
            </a:r>
            <a:endParaRPr lang="he-IL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39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44" y="1690688"/>
            <a:ext cx="11660112" cy="3464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9572" y="5155407"/>
            <a:ext cx="9557657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It is better to watermark the frequencies in the range of 6-12 Hz, since the frequencies between 1-6 Hz are noisier.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 combination of an LED strip and a smart film can provide a solution for detecting a drone throughout the day.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96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Drones Create a New Threat to Privacy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0399" y="5775069"/>
            <a:ext cx="5251799" cy="903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1574" y="1498397"/>
            <a:ext cx="5537450" cy="1048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9641" y="4547274"/>
            <a:ext cx="5619200" cy="7037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05698" y="2564065"/>
            <a:ext cx="5167086" cy="1879032"/>
            <a:chOff x="6945083" y="5090522"/>
            <a:chExt cx="5167086" cy="18790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5083" y="5090522"/>
              <a:ext cx="5167086" cy="148045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15120" y="6183086"/>
              <a:ext cx="2224580" cy="786468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9" y="1531226"/>
            <a:ext cx="6270171" cy="111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9" y="3174583"/>
            <a:ext cx="5891777" cy="8036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1044" y="3860841"/>
            <a:ext cx="2890530" cy="571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35" y="2568768"/>
            <a:ext cx="2890530" cy="5712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99" y="4713116"/>
            <a:ext cx="5891777" cy="7614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7380" y="5167428"/>
            <a:ext cx="1942261" cy="5458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0694" y="5021793"/>
            <a:ext cx="3045484" cy="5738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353" y="6283557"/>
            <a:ext cx="2865646" cy="5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63" y="1658912"/>
            <a:ext cx="8633317" cy="4520081"/>
          </a:xfrm>
        </p:spPr>
        <p:txBody>
          <a:bodyPr>
            <a:noAutofit/>
          </a:bodyPr>
          <a:lstStyle/>
          <a:p>
            <a:pPr marL="514350" indent="-514350">
              <a:buAutoNum type="arabicParenR"/>
            </a:pPr>
            <a:r>
              <a:rPr lang="en-US" sz="3200" b="1" dirty="0" smtClean="0"/>
              <a:t>Motivation</a:t>
            </a:r>
          </a:p>
          <a:p>
            <a:pPr marL="514350" indent="-514350">
              <a:buAutoNum type="arabicParenR"/>
            </a:pPr>
            <a:r>
              <a:rPr lang="en-US" sz="3200" b="1" dirty="0"/>
              <a:t>Detection Scheme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Wi-Fi FPV and Video Compression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FPV Channel Classification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Detecting Whether an FPV Channel is Being Used to Spy on a Victim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Locating a Spying </a:t>
            </a:r>
            <a:r>
              <a:rPr lang="en-US" sz="3200" b="1" dirty="0"/>
              <a:t>D</a:t>
            </a:r>
            <a:r>
              <a:rPr lang="en-US" sz="3200" b="1" dirty="0" smtClean="0"/>
              <a:t>rone in Space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Hiding the Flicker from the Drone’s Operator</a:t>
            </a:r>
          </a:p>
          <a:p>
            <a:pPr marL="514350" indent="-514350"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Evaluation in </a:t>
            </a:r>
            <a:r>
              <a:rPr lang="en-US" sz="3200" b="1" u="sng" dirty="0">
                <a:solidFill>
                  <a:srgbClr val="FF0000"/>
                </a:solidFill>
              </a:rPr>
              <a:t>R</a:t>
            </a:r>
            <a:r>
              <a:rPr lang="en-US" sz="3200" b="1" u="sng" dirty="0" smtClean="0">
                <a:solidFill>
                  <a:srgbClr val="FF0000"/>
                </a:solidFill>
              </a:rPr>
              <a:t>eal Scenarios</a:t>
            </a:r>
          </a:p>
        </p:txBody>
      </p:sp>
    </p:spTree>
    <p:extLst>
      <p:ext uri="{BB962C8B-B14F-4D97-AF65-F5344CB8AC3E}">
        <p14:creationId xmlns:p14="http://schemas.microsoft.com/office/powerpoint/2010/main" val="10042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Demos</a:t>
            </a:r>
            <a:endParaRPr lang="he-IL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6" y="1263134"/>
            <a:ext cx="9516389" cy="54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Results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7427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			</a:t>
            </a:r>
            <a:r>
              <a:rPr lang="he-IL" sz="2400" dirty="0" smtClean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 				</a:t>
            </a:r>
            <a:endParaRPr lang="en-US" sz="2400" dirty="0"/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FF0000"/>
                </a:solidFill>
                <a:hlinkClick r:id="rId3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66857" y="6356350"/>
            <a:ext cx="2743200" cy="365125"/>
          </a:xfrm>
        </p:spPr>
        <p:txBody>
          <a:bodyPr/>
          <a:lstStyle/>
          <a:p>
            <a:fld id="{601C1EA8-5EA3-4CA3-8C09-F5E6390C220C}" type="slidenum">
              <a:rPr lang="en-US" smtClean="0"/>
              <a:t>42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31640" y="5219360"/>
            <a:ext cx="1259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s</a:t>
            </a:r>
            <a:r>
              <a:rPr lang="en-US" sz="1050" dirty="0" smtClean="0">
                <a:solidFill>
                  <a:schemeClr val="bg1"/>
                </a:solidFill>
              </a:rPr>
              <a:t>iren turned on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>
            <a:stCxn id="8" idx="2"/>
          </p:cNvCxnSpPr>
          <p:nvPr/>
        </p:nvCxnSpPr>
        <p:spPr>
          <a:xfrm>
            <a:off x="8161574" y="5473276"/>
            <a:ext cx="112447" cy="2262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857" y="3797435"/>
            <a:ext cx="4080752" cy="3060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93" y="3935393"/>
            <a:ext cx="3846212" cy="28846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06" y="1420620"/>
            <a:ext cx="5140498" cy="246875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411599" y="1300938"/>
            <a:ext cx="5568795" cy="2561508"/>
            <a:chOff x="3754404" y="2191653"/>
            <a:chExt cx="4771351" cy="219470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697" t="6364" r="11112"/>
            <a:stretch/>
          </p:blipFill>
          <p:spPr>
            <a:xfrm>
              <a:off x="3754404" y="2191653"/>
              <a:ext cx="4771351" cy="219470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950699" y="3733490"/>
              <a:ext cx="1036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Smart film flickers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95240" y="3528281"/>
              <a:ext cx="747240" cy="22840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40097" y="3725931"/>
              <a:ext cx="103632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chemeClr val="bg1"/>
                  </a:solidFill>
                </a:rPr>
                <a:t>Smart film flickers</a:t>
              </a:r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36876" y="3528281"/>
              <a:ext cx="842763" cy="228406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9270" y="2527208"/>
              <a:ext cx="3220470" cy="891822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909728" y="2133600"/>
            <a:ext cx="2498986" cy="250371"/>
          </a:xfrm>
          <a:prstGeom prst="rect">
            <a:avLst/>
          </a:prstGeom>
          <a:noFill/>
          <a:ln w="381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42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Misc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1" y="1658912"/>
            <a:ext cx="11614068" cy="4520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/>
              <a:t>Additional Information that can be found In the paper</a:t>
            </a:r>
            <a:r>
              <a:rPr lang="en-US" sz="3200" b="1" dirty="0" smtClean="0"/>
              <a:t>: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Locating the spying drone in space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Countermeasure Methods.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Analysis of the Impact of Ambient Factors (</a:t>
            </a:r>
            <a:r>
              <a:rPr lang="en-US" sz="2800" b="1" dirty="0" smtClean="0"/>
              <a:t>Wind and Light).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Other Methods that we considered for hiding the flicker.</a:t>
            </a:r>
          </a:p>
          <a:p>
            <a:pPr marL="514350" indent="-514350">
              <a:buAutoNum type="arabicParenR"/>
            </a:pPr>
            <a:r>
              <a:rPr lang="en-US" sz="3200" b="1" dirty="0" smtClean="0"/>
              <a:t>Exact Details of the Experiments.</a:t>
            </a:r>
          </a:p>
          <a:p>
            <a:pPr marL="0" indent="0">
              <a:buNone/>
            </a:pPr>
            <a:r>
              <a:rPr lang="en-US" sz="3200" b="1" u="sng" dirty="0" smtClean="0"/>
              <a:t>Others</a:t>
            </a:r>
            <a:r>
              <a:rPr lang="en-US" sz="3200" b="1" dirty="0" smtClean="0"/>
              <a:t>:</a:t>
            </a:r>
            <a:r>
              <a:rPr lang="en-US" sz="3200" b="1" dirty="0"/>
              <a:t> </a:t>
            </a:r>
            <a:r>
              <a:rPr lang="en-US" sz="3200" b="1" dirty="0" smtClean="0"/>
              <a:t>Preliminary Version of the Paper - Detecting a Privacy Invasion Attack using Time Domain Analysis –</a:t>
            </a:r>
            <a:r>
              <a:rPr lang="en-US" sz="3200" b="1" dirty="0" smtClean="0">
                <a:hlinkClick r:id="rId3"/>
              </a:rPr>
              <a:t>“Game of Drones”, on </a:t>
            </a:r>
            <a:r>
              <a:rPr lang="en-US" sz="3200" b="1" dirty="0" err="1" smtClean="0">
                <a:hlinkClick r:id="rId3"/>
              </a:rPr>
              <a:t>Arxiv</a:t>
            </a:r>
            <a:r>
              <a:rPr lang="en-US" sz="3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7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44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9648" y="476993"/>
            <a:ext cx="11160673" cy="6034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u="sng" dirty="0" smtClean="0"/>
              <a:t>Don’t Forget</a:t>
            </a:r>
            <a:r>
              <a:rPr lang="en-US" sz="5400" dirty="0" smtClean="0"/>
              <a:t>: The P in </a:t>
            </a:r>
            <a:r>
              <a:rPr lang="en-US" sz="5400" dirty="0" err="1" smtClean="0"/>
              <a:t>IoT</a:t>
            </a:r>
            <a:r>
              <a:rPr lang="en-US" sz="5400" dirty="0" smtClean="0"/>
              <a:t> stands for Privacy.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hlinkClick r:id="rId3"/>
              </a:rPr>
              <a:t>@</a:t>
            </a:r>
            <a:r>
              <a:rPr lang="en-US" sz="3600" dirty="0" err="1">
                <a:hlinkClick r:id="rId3"/>
              </a:rPr>
              <a:t>ben_nassi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My Twitter						Paper’s Website</a:t>
            </a:r>
            <a:br>
              <a:rPr lang="en-US" sz="3600" dirty="0" smtClean="0"/>
            </a:b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2918" y="1796903"/>
            <a:ext cx="1439255" cy="1439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333" y="1796903"/>
            <a:ext cx="2690799" cy="1617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7896" y="4239864"/>
            <a:ext cx="9621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Questions???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10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Drone Adoption Rates Increase Around the World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64" y="1658912"/>
            <a:ext cx="4757530" cy="4520081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Drone Adoption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Businesses around the world have started to adopt drones for various purposes (e.g., deliveries).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u="sng" dirty="0" smtClean="0"/>
              <a:t>“Open Skies” Policy</a:t>
            </a:r>
            <a:r>
              <a:rPr lang="en-US" b="1" dirty="0" smtClean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Regulations are being changed, allowing drones to fly in populated areas (adopting an “Open Skies” Policy in cities).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1555" y="1690688"/>
            <a:ext cx="3341314" cy="1500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250" y="3559590"/>
            <a:ext cx="5057234" cy="1932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183" y="5156831"/>
            <a:ext cx="4472954" cy="1454175"/>
          </a:xfrm>
          <a:prstGeom prst="rect">
            <a:avLst/>
          </a:prstGeom>
        </p:spPr>
      </p:pic>
      <p:pic>
        <p:nvPicPr>
          <p:cNvPr id="9" name="Picture 2" descr="Image result for google wi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5730" y="1620887"/>
            <a:ext cx="2593925" cy="171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77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Geofencing </a:t>
            </a:r>
            <a:r>
              <a:rPr lang="en-US" b="1" dirty="0"/>
              <a:t>Methods for Drone Detection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97484"/>
            <a:ext cx="10902482" cy="832185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These methods are able to detect the presence of nearby drones.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A long-range radar antenna, known as ALTAIR, used to detect and track space objects in conjunction with ABM testing at the Ronald Reagan Test Site on Kwajalein Atoll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674" y="1860286"/>
            <a:ext cx="16192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ecurity camer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387" y="1936466"/>
            <a:ext cx="2060412" cy="167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0/0e/Lidar_P1270901.jpg/220px-Lidar_P12709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262" y="1849599"/>
            <a:ext cx="1716172" cy="22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crophone arra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1437" y="2138315"/>
            <a:ext cx="2715120" cy="155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6031" y="4301471"/>
            <a:ext cx="128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Radar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1325" y="4304074"/>
            <a:ext cx="128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Camera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26619" y="4301471"/>
            <a:ext cx="128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LiDAR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198732" y="4301471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Microphone Array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Geofencing </a:t>
            </a:r>
            <a:r>
              <a:rPr lang="en-US" b="1" dirty="0"/>
              <a:t>Methods for Drone Detection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07" y="1903841"/>
            <a:ext cx="5221651" cy="832185"/>
          </a:xfrm>
        </p:spPr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b="1" u="sng" dirty="0" smtClean="0"/>
              <a:t>Do </a:t>
            </a:r>
            <a:r>
              <a:rPr lang="en-US" sz="2400" b="1" u="sng" dirty="0" err="1" smtClean="0"/>
              <a:t>Geofencing</a:t>
            </a:r>
            <a:r>
              <a:rPr lang="en-US" sz="2400" b="1" u="sng" dirty="0" smtClean="0"/>
              <a:t> methods effective at detecting a privacy invasion attack?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/>
              <a:t>presence of drones is </a:t>
            </a:r>
            <a:r>
              <a:rPr lang="en-US" sz="2400" b="1" dirty="0">
                <a:solidFill>
                  <a:srgbClr val="FF0000"/>
                </a:solidFill>
              </a:rPr>
              <a:t>no longer restricted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 populated areas.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dirty="0" smtClean="0"/>
              <a:t>The difference between legitimate use of a drone and illegitimate use depends on the drone’s </a:t>
            </a:r>
            <a:r>
              <a:rPr lang="en-US" sz="2400" b="1" dirty="0" smtClean="0">
                <a:solidFill>
                  <a:srgbClr val="FF0000"/>
                </a:solidFill>
              </a:rPr>
              <a:t>camera orientation </a:t>
            </a:r>
            <a:r>
              <a:rPr lang="en-US" sz="2400" dirty="0" smtClean="0"/>
              <a:t>rather than on the drone’s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7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114" y="1825624"/>
            <a:ext cx="5911299" cy="3956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734" y="5917115"/>
            <a:ext cx="10386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Geofencing</a:t>
            </a:r>
            <a:r>
              <a:rPr lang="en-US" sz="2800" b="1" dirty="0" smtClean="0">
                <a:solidFill>
                  <a:srgbClr val="FF0000"/>
                </a:solidFill>
              </a:rPr>
              <a:t> methods are irrelevant for detecting a privacy invasion attack in the “Open Skies” era.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3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</a:t>
            </a:r>
            <a:endParaRPr lang="he-I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 rtl="0">
              <a:buNone/>
            </a:pPr>
            <a:r>
              <a:rPr lang="en-US" sz="2400" u="sng" dirty="0" smtClean="0"/>
              <a:t>Main Objective</a:t>
            </a:r>
            <a:r>
              <a:rPr lang="en-US" sz="2400" dirty="0" smtClean="0"/>
              <a:t>: Detecting a privacy invasion attack.</a:t>
            </a:r>
          </a:p>
          <a:p>
            <a:pPr marL="0" indent="0" algn="l" rtl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  Classifying a suspicious radio transmission as an FPV channel.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  Detecting an FPV channel’s quality </a:t>
            </a:r>
            <a:r>
              <a:rPr lang="en-US" sz="2200" dirty="0"/>
              <a:t>(</a:t>
            </a:r>
            <a:r>
              <a:rPr lang="en-US" sz="2200" dirty="0" smtClean="0"/>
              <a:t>FPS and resolution).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  Detecting </a:t>
            </a:r>
            <a:r>
              <a:rPr lang="en-US" sz="2200" dirty="0"/>
              <a:t>whether </a:t>
            </a:r>
            <a:r>
              <a:rPr lang="en-US" sz="2200" dirty="0" smtClean="0"/>
              <a:t>an FPV channel is being used to spy on a </a:t>
            </a:r>
            <a:br>
              <a:rPr lang="en-US" sz="2200" dirty="0" smtClean="0"/>
            </a:br>
            <a:r>
              <a:rPr lang="en-US" sz="2200" dirty="0" smtClean="0"/>
              <a:t>   victim (even if the victim is not static).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  Locating a spying drone in space.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 smtClean="0"/>
              <a:t>  Detecting a privacy invasion attack without the awareness of the drone’s operator.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1EA8-5EA3-4CA3-8C09-F5E6390C22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1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2063" y="1658912"/>
            <a:ext cx="8633317" cy="45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Motivation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u="sng" dirty="0" smtClean="0">
                <a:solidFill>
                  <a:srgbClr val="FF0000"/>
                </a:solidFill>
              </a:rPr>
              <a:t>Detection Scheme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Wi-Fi FPV and Video Compression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FPV Channel Classification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Detecting Whether an FPV Channel is Being Used to Spy on a Victim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Locating a Spying Drone in Space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Hiding the Flicker from the Drone’s Operator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en-US" sz="3200" b="1" dirty="0" smtClean="0"/>
              <a:t>Evaluation in Real Scenarios</a:t>
            </a:r>
          </a:p>
        </p:txBody>
      </p:sp>
    </p:spTree>
    <p:extLst>
      <p:ext uri="{BB962C8B-B14F-4D97-AF65-F5344CB8AC3E}">
        <p14:creationId xmlns:p14="http://schemas.microsoft.com/office/powerpoint/2010/main" val="10373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1834</Words>
  <Application>Microsoft Office PowerPoint</Application>
  <PresentationFormat>Widescreen</PresentationFormat>
  <Paragraphs>382</Paragraphs>
  <Slides>44</Slides>
  <Notes>44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Bradley Hand ITC</vt:lpstr>
      <vt:lpstr>Calibri</vt:lpstr>
      <vt:lpstr>Calibri Light</vt:lpstr>
      <vt:lpstr>Times New Roman</vt:lpstr>
      <vt:lpstr>Wingdings</vt:lpstr>
      <vt:lpstr>Office Theme</vt:lpstr>
      <vt:lpstr>PowerPoint Presentation</vt:lpstr>
      <vt:lpstr>Agenda</vt:lpstr>
      <vt:lpstr>Research Question</vt:lpstr>
      <vt:lpstr>Drones Create a New Threat to Privacy</vt:lpstr>
      <vt:lpstr>Drone Adoption Rates Increase Around the World</vt:lpstr>
      <vt:lpstr>Geofencing Methods for Drone Detection</vt:lpstr>
      <vt:lpstr>Geofencing Methods for Drone Detection</vt:lpstr>
      <vt:lpstr>Objective</vt:lpstr>
      <vt:lpstr>Agenda</vt:lpstr>
      <vt:lpstr>Target Detection Scheme</vt:lpstr>
      <vt:lpstr>Agenda</vt:lpstr>
      <vt:lpstr>Wi-Fi First-Person View Channel</vt:lpstr>
      <vt:lpstr>Wi-Fi FPV Channel</vt:lpstr>
      <vt:lpstr>Downlink - Video Streaming Channel</vt:lpstr>
      <vt:lpstr>Interception of an FPV Stream</vt:lpstr>
      <vt:lpstr>Agenda</vt:lpstr>
      <vt:lpstr>Classifying a Suspicious Transmission as an FPV Channel</vt:lpstr>
      <vt:lpstr>Classifying a Suspicious Transmission as an FPV Channel</vt:lpstr>
      <vt:lpstr>Classifying a Suspicious Transmission as an FPV Channel</vt:lpstr>
      <vt:lpstr>Classifying a Suspicious Transmission as an FPV Channel</vt:lpstr>
      <vt:lpstr>Detecting FPS and Resolution</vt:lpstr>
      <vt:lpstr>Agenda</vt:lpstr>
      <vt:lpstr>Video Compression Stage</vt:lpstr>
      <vt:lpstr>H.264 Compression Standards</vt:lpstr>
      <vt:lpstr>Influence of Periodic Physical Stimulus on the Frequency Domain</vt:lpstr>
      <vt:lpstr>Watermarking a Target Frequency</vt:lpstr>
      <vt:lpstr>Agenda</vt:lpstr>
      <vt:lpstr>Detecting the Angle Between the Drone and the Target</vt:lpstr>
      <vt:lpstr>Detecting the Angle Between the Drone and the Target</vt:lpstr>
      <vt:lpstr>Detecting the Distance Between the Drone and the Target</vt:lpstr>
      <vt:lpstr>Detecting the Distance Between the Drone and the Target</vt:lpstr>
      <vt:lpstr>Locating Drones in Space</vt:lpstr>
      <vt:lpstr>Locating Drones in Space</vt:lpstr>
      <vt:lpstr>Results</vt:lpstr>
      <vt:lpstr>Agenda</vt:lpstr>
      <vt:lpstr>Hiding the Physical Stimulus</vt:lpstr>
      <vt:lpstr>Hiding the Physical Stimulus</vt:lpstr>
      <vt:lpstr>Optional Methods For Hiding the Physical Stimulus That Were Failed</vt:lpstr>
      <vt:lpstr>Analysis of Influence of Ambient Factors</vt:lpstr>
      <vt:lpstr>Agenda</vt:lpstr>
      <vt:lpstr>Demos</vt:lpstr>
      <vt:lpstr>Results</vt:lpstr>
      <vt:lpstr>Misc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Social Media</dc:creator>
  <cp:lastModifiedBy>Ben Nassi</cp:lastModifiedBy>
  <cp:revision>792</cp:revision>
  <dcterms:created xsi:type="dcterms:W3CDTF">2017-01-19T10:08:11Z</dcterms:created>
  <dcterms:modified xsi:type="dcterms:W3CDTF">2019-05-25T04:53:34Z</dcterms:modified>
</cp:coreProperties>
</file>